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1" r:id="rId1"/>
  </p:sldMasterIdLst>
  <p:notesMasterIdLst>
    <p:notesMasterId r:id="rId27"/>
  </p:notesMasterIdLst>
  <p:sldIdLst>
    <p:sldId id="299" r:id="rId2"/>
    <p:sldId id="256" r:id="rId3"/>
    <p:sldId id="257" r:id="rId4"/>
    <p:sldId id="261" r:id="rId5"/>
    <p:sldId id="262" r:id="rId6"/>
    <p:sldId id="266" r:id="rId7"/>
    <p:sldId id="294" r:id="rId8"/>
    <p:sldId id="270" r:id="rId9"/>
    <p:sldId id="271" r:id="rId10"/>
    <p:sldId id="288" r:id="rId11"/>
    <p:sldId id="272" r:id="rId12"/>
    <p:sldId id="290" r:id="rId13"/>
    <p:sldId id="274" r:id="rId14"/>
    <p:sldId id="275" r:id="rId15"/>
    <p:sldId id="276" r:id="rId16"/>
    <p:sldId id="277" r:id="rId17"/>
    <p:sldId id="295" r:id="rId18"/>
    <p:sldId id="296" r:id="rId19"/>
    <p:sldId id="291" r:id="rId20"/>
    <p:sldId id="280" r:id="rId21"/>
    <p:sldId id="293" r:id="rId22"/>
    <p:sldId id="286" r:id="rId23"/>
    <p:sldId id="287" r:id="rId24"/>
    <p:sldId id="297" r:id="rId25"/>
    <p:sldId id="292"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96" autoAdjust="0"/>
  </p:normalViewPr>
  <p:slideViewPr>
    <p:cSldViewPr>
      <p:cViewPr varScale="1">
        <p:scale>
          <a:sx n="71" d="100"/>
          <a:sy n="71" d="100"/>
        </p:scale>
        <p:origin x="-1192" y="-1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598" y="-96"/>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E61FC6B-31D0-41C1-978E-8A51150FDDFC}" type="slidenum">
              <a:rPr lang="en-US"/>
              <a:pPr>
                <a:defRPr/>
              </a:pPr>
              <a:t>‹#›</a:t>
            </a:fld>
            <a:endParaRPr lang="en-US"/>
          </a:p>
        </p:txBody>
      </p:sp>
    </p:spTree>
    <p:extLst>
      <p:ext uri="{BB962C8B-B14F-4D97-AF65-F5344CB8AC3E}">
        <p14:creationId xmlns:p14="http://schemas.microsoft.com/office/powerpoint/2010/main" val="4016060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7A0376DA-F574-4EFA-B246-BB4C5B2BAB7A}"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r>
              <a:rPr lang="en-US" smtClean="0"/>
              <a:t>Stage two looks at the recognition or cognition of the conflict and the personalization or the emotional part of the conflict.  As stated earlier, in order for conflict to be present there must be an awareness of its existence, defined as perceived conflict.  Once people are aware of the conflict, emotions are expressed that can impact how the outcome of the conflict this is defined as felt conflict.  Emotions can include anxiety, tension, frustration or hostility. </a:t>
            </a:r>
          </a:p>
          <a:p>
            <a:endParaRPr lang="en-US" smtClean="0"/>
          </a:p>
        </p:txBody>
      </p:sp>
      <p:sp>
        <p:nvSpPr>
          <p:cNvPr id="31747" name="Slide Number Placeholder 3"/>
          <p:cNvSpPr>
            <a:spLocks noGrp="1"/>
          </p:cNvSpPr>
          <p:nvPr>
            <p:ph type="sldNum" sz="quarter" idx="5"/>
          </p:nvPr>
        </p:nvSpPr>
        <p:spPr>
          <a:noFill/>
        </p:spPr>
        <p:txBody>
          <a:bodyPr/>
          <a:lstStyle/>
          <a:p>
            <a:fld id="{EBC64E8D-F891-4145-BCCA-F3B2D909DC6F}"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r>
              <a:rPr lang="en-US" smtClean="0"/>
              <a:t>Stage three starts to look at the intentions of the individuals involved.  These intentions include the determination to act in a certain way, but it is important to realize behavior does not always accurately reflect intention.  Sometimes people act out of emotion and not rational thinking.    </a:t>
            </a:r>
          </a:p>
          <a:p>
            <a:endParaRPr lang="en-US" smtClean="0"/>
          </a:p>
          <a:p>
            <a:r>
              <a:rPr lang="en-US" smtClean="0"/>
              <a:t>There are competing dimensions of conflict-handling intentions.  One can be motivated by cooperativeness or attempting to satisfy the other party’s concerns or assertiveness, attempting to satisfy one’s own concerns.  As the exhibit in this slide shows there are also variations of those two competing claims.</a:t>
            </a:r>
          </a:p>
          <a:p>
            <a:endParaRPr lang="en-US" smtClean="0"/>
          </a:p>
        </p:txBody>
      </p:sp>
      <p:sp>
        <p:nvSpPr>
          <p:cNvPr id="33795" name="Slide Number Placeholder 3"/>
          <p:cNvSpPr>
            <a:spLocks noGrp="1"/>
          </p:cNvSpPr>
          <p:nvPr>
            <p:ph type="sldNum" sz="quarter" idx="5"/>
          </p:nvPr>
        </p:nvSpPr>
        <p:spPr>
          <a:noFill/>
        </p:spPr>
        <p:txBody>
          <a:bodyPr/>
          <a:lstStyle/>
          <a:p>
            <a:fld id="{B5E3B55A-7A33-454D-ACE1-849359BFB7F5}"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r>
              <a:rPr lang="en-US" smtClean="0"/>
              <a:t>Stage four moves us beyond intentions to the chosen behavior in the conflict.  This is when conflict becomes visible.  Usually each party is using overt attempts to implement their own intentions.    </a:t>
            </a:r>
          </a:p>
          <a:p>
            <a:endParaRPr lang="en-US" smtClean="0"/>
          </a:p>
          <a:p>
            <a:r>
              <a:rPr lang="en-US" smtClean="0"/>
              <a:t>This step may cause a reaction in others either because the individual miscalculated someone’s intentions or they were not skilled in translating their intentions into behavior.  This can cause functional conflicts that may be helpful or dysfunction conflicts that can be highly destructive. </a:t>
            </a:r>
          </a:p>
        </p:txBody>
      </p:sp>
      <p:sp>
        <p:nvSpPr>
          <p:cNvPr id="35843" name="Slide Number Placeholder 3"/>
          <p:cNvSpPr>
            <a:spLocks noGrp="1"/>
          </p:cNvSpPr>
          <p:nvPr>
            <p:ph type="sldNum" sz="quarter" idx="5"/>
          </p:nvPr>
        </p:nvSpPr>
        <p:spPr>
          <a:noFill/>
        </p:spPr>
        <p:txBody>
          <a:bodyPr/>
          <a:lstStyle/>
          <a:p>
            <a:fld id="{D1D7A31E-1DC8-4ACE-B708-BE3A022F67E2}"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r>
              <a:rPr lang="en-US" smtClean="0"/>
              <a:t>Stage five looks at the outcomes of conflict resolution.  Functional outcomes include increasing group performance, encouraging interest and curiosity and creating an environment for self-evaluation and change.  Dysfunctional outcomes include discontented workers, reduced group cohesiveness and infighting.  In order to create functional conflict it is important to reward dissent and punish conflict avoiders.</a:t>
            </a:r>
          </a:p>
          <a:p>
            <a:endParaRPr lang="en-US" smtClean="0"/>
          </a:p>
        </p:txBody>
      </p:sp>
      <p:sp>
        <p:nvSpPr>
          <p:cNvPr id="37891" name="Slide Number Placeholder 3"/>
          <p:cNvSpPr>
            <a:spLocks noGrp="1"/>
          </p:cNvSpPr>
          <p:nvPr>
            <p:ph type="sldNum" sz="quarter" idx="5"/>
          </p:nvPr>
        </p:nvSpPr>
        <p:spPr>
          <a:noFill/>
        </p:spPr>
        <p:txBody>
          <a:bodyPr/>
          <a:lstStyle/>
          <a:p>
            <a:fld id="{AD0785CB-0C07-459B-AA2E-C8E7ADE0B772}"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r>
              <a:rPr lang="en-US" smtClean="0"/>
              <a:t>Managers can work to create functional conflict by rewarding  dissent and punishing conflict avoiders.  However, it is a skill for managers to accept bad news without sending cues that conflict is unacceptable and it is a skill that needs to be developed.  </a:t>
            </a:r>
          </a:p>
        </p:txBody>
      </p:sp>
      <p:sp>
        <p:nvSpPr>
          <p:cNvPr id="39939" name="Slide Number Placeholder 3"/>
          <p:cNvSpPr>
            <a:spLocks noGrp="1"/>
          </p:cNvSpPr>
          <p:nvPr>
            <p:ph type="sldNum" sz="quarter" idx="5"/>
          </p:nvPr>
        </p:nvSpPr>
        <p:spPr>
          <a:noFill/>
        </p:spPr>
        <p:txBody>
          <a:bodyPr/>
          <a:lstStyle/>
          <a:p>
            <a:fld id="{94AA4F57-830B-4495-B0C7-94BF83ED279C}"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smtClean="0"/>
              <a:t>Having a good understanding of conflict and conflict resolution it is now important to look at negotiation.  Negotiation or bargaining is the process where the people involved work on creating a deal that is mutually beneficial</a:t>
            </a:r>
          </a:p>
        </p:txBody>
      </p:sp>
      <p:sp>
        <p:nvSpPr>
          <p:cNvPr id="41987" name="Slide Number Placeholder 3"/>
          <p:cNvSpPr>
            <a:spLocks noGrp="1"/>
          </p:cNvSpPr>
          <p:nvPr>
            <p:ph type="sldNum" sz="quarter" idx="5"/>
          </p:nvPr>
        </p:nvSpPr>
        <p:spPr>
          <a:noFill/>
        </p:spPr>
        <p:txBody>
          <a:bodyPr/>
          <a:lstStyle/>
          <a:p>
            <a:fld id="{83CF36D4-2B8E-4D42-B0EB-2458D1E964EB}"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smtClean="0"/>
              <a:t>There are two main approaches – distributive and integrative.  Distributive bargaining seeks to divide up a fixed amount of resources and often creates a win/lose situation.  Integrative bargaining seeks one or more settlements that can create a win-win situation for all parties involved.</a:t>
            </a:r>
          </a:p>
          <a:p>
            <a:endParaRPr lang="en-US" smtClean="0"/>
          </a:p>
        </p:txBody>
      </p:sp>
      <p:sp>
        <p:nvSpPr>
          <p:cNvPr id="44035" name="Slide Number Placeholder 3"/>
          <p:cNvSpPr>
            <a:spLocks noGrp="1"/>
          </p:cNvSpPr>
          <p:nvPr>
            <p:ph type="sldNum" sz="quarter" idx="5"/>
          </p:nvPr>
        </p:nvSpPr>
        <p:spPr>
          <a:noFill/>
        </p:spPr>
        <p:txBody>
          <a:bodyPr/>
          <a:lstStyle/>
          <a:p>
            <a:fld id="{6045695E-7B7E-4EE9-B943-83D15125637D}"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smtClean="0"/>
              <a:t>This chart shows the various zones in the distributive bargaining process. </a:t>
            </a:r>
          </a:p>
        </p:txBody>
      </p:sp>
      <p:sp>
        <p:nvSpPr>
          <p:cNvPr id="46083" name="Slide Number Placeholder 3"/>
          <p:cNvSpPr>
            <a:spLocks noGrp="1"/>
          </p:cNvSpPr>
          <p:nvPr>
            <p:ph type="sldNum" sz="quarter" idx="5"/>
          </p:nvPr>
        </p:nvSpPr>
        <p:spPr>
          <a:noFill/>
        </p:spPr>
        <p:txBody>
          <a:bodyPr/>
          <a:lstStyle/>
          <a:p>
            <a:fld id="{FC7A1D8F-BF60-46A5-AF2A-8EB4B73C9ADB}"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r>
              <a:rPr lang="en-US" smtClean="0"/>
              <a:t>In order for integrative bargaining to be successful, parties must be open with information and candid about their concerns.  In addition, both parties must work to pay attention to the needs of the others involved.  This all needs to happen so trust occurs.  In the process both parties must be willing to be flexible in working towards a solution.  </a:t>
            </a:r>
          </a:p>
        </p:txBody>
      </p:sp>
      <p:sp>
        <p:nvSpPr>
          <p:cNvPr id="48131" name="Slide Number Placeholder 3"/>
          <p:cNvSpPr>
            <a:spLocks noGrp="1"/>
          </p:cNvSpPr>
          <p:nvPr>
            <p:ph type="sldNum" sz="quarter" idx="5"/>
          </p:nvPr>
        </p:nvSpPr>
        <p:spPr>
          <a:noFill/>
        </p:spPr>
        <p:txBody>
          <a:bodyPr/>
          <a:lstStyle/>
          <a:p>
            <a:fld id="{FBD4796A-B166-4BAF-9E1A-3FE42F8067AA}"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smtClean="0"/>
              <a:t>The negotiation process is best understood through the negotiation process.  The grid in this slide outlines the steps:  Preparation and planning, definition of ground rules, clarification and justification, bargaining and problem solving and closure and implementation.  You should determine your and the other party’s BATNA before proceeding with negotiations.  BATNA represents the Best Alternative To a Negotiated Agreement or the lowest acceptable value you will take for a negotiated agreement.  Than anything above your BATNA is a good negotiated outcome.</a:t>
            </a:r>
          </a:p>
          <a:p>
            <a:endParaRPr lang="en-US" smtClean="0"/>
          </a:p>
        </p:txBody>
      </p:sp>
      <p:sp>
        <p:nvSpPr>
          <p:cNvPr id="50179" name="Slide Number Placeholder 3"/>
          <p:cNvSpPr>
            <a:spLocks noGrp="1"/>
          </p:cNvSpPr>
          <p:nvPr>
            <p:ph type="sldNum" sz="quarter" idx="5"/>
          </p:nvPr>
        </p:nvSpPr>
        <p:spPr>
          <a:noFill/>
        </p:spPr>
        <p:txBody>
          <a:bodyPr/>
          <a:lstStyle/>
          <a:p>
            <a:fld id="{55584778-8EC7-4E8C-9D3B-946CDDCCF784}"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p:spPr>
        <p:txBody>
          <a:bodyPr/>
          <a:lstStyle/>
          <a:p>
            <a:endParaRPr lang="en-US" smtClean="0"/>
          </a:p>
        </p:txBody>
      </p:sp>
      <p:sp>
        <p:nvSpPr>
          <p:cNvPr id="15363" name="Slide Number Placeholder 3"/>
          <p:cNvSpPr>
            <a:spLocks noGrp="1"/>
          </p:cNvSpPr>
          <p:nvPr>
            <p:ph type="sldNum" sz="quarter" idx="5"/>
          </p:nvPr>
        </p:nvSpPr>
        <p:spPr>
          <a:noFill/>
        </p:spPr>
        <p:txBody>
          <a:bodyPr/>
          <a:lstStyle/>
          <a:p>
            <a:fld id="{C18C7589-1E1E-46CF-8DA7-0759C60FCF02}"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r>
              <a:rPr lang="en-US" smtClean="0"/>
              <a:t>Many individual differences are interwoven in the negotiation process and impact the effectiveness of the outcomes.  Personality traits will impact outcomes as extroverts tend to be weaker at negotiation because they will want people to like them.  Intelligence is not an indicator of effective negotiation skills.</a:t>
            </a:r>
          </a:p>
          <a:p>
            <a:endParaRPr lang="en-US" smtClean="0"/>
          </a:p>
          <a:p>
            <a:r>
              <a:rPr lang="en-US" smtClean="0"/>
              <a:t>Mood and emotion can impact negotiations as anger is often an effective tool in distributive bargaining, whereas positive moods are helpful in integrative bargaining situations.</a:t>
            </a:r>
          </a:p>
          <a:p>
            <a:endParaRPr lang="en-US" smtClean="0"/>
          </a:p>
          <a:p>
            <a:r>
              <a:rPr lang="en-US" smtClean="0"/>
              <a:t>Gender can also impact negotiation effectiveness.  Men and women tend to approach negotiations in the same way but may view the outcomes differently.  Women may appear more tender in the process where men come across as tough.  On the average, men are more likely to be negotiators than women.</a:t>
            </a:r>
          </a:p>
          <a:p>
            <a:endParaRPr lang="en-US" smtClean="0"/>
          </a:p>
          <a:p>
            <a:endParaRPr lang="en-US" smtClean="0"/>
          </a:p>
        </p:txBody>
      </p:sp>
      <p:sp>
        <p:nvSpPr>
          <p:cNvPr id="52227" name="Slide Number Placeholder 3"/>
          <p:cNvSpPr>
            <a:spLocks noGrp="1"/>
          </p:cNvSpPr>
          <p:nvPr>
            <p:ph type="sldNum" sz="quarter" idx="5"/>
          </p:nvPr>
        </p:nvSpPr>
        <p:spPr>
          <a:noFill/>
        </p:spPr>
        <p:txBody>
          <a:bodyPr/>
          <a:lstStyle/>
          <a:p>
            <a:fld id="{E6221132-742B-4462-9B75-6795797000F1}"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r>
              <a:rPr lang="en-US" smtClean="0"/>
              <a:t>There are numerous global implications in the area of conflict as different cultures will view conflict through unique lenses.  For example, US managers are more likely to use competing tactics where as Japanese managers will tend towards compromise and avoidance.</a:t>
            </a:r>
          </a:p>
          <a:p>
            <a:endParaRPr lang="en-US" smtClean="0"/>
          </a:p>
          <a:p>
            <a:r>
              <a:rPr lang="en-US" smtClean="0"/>
              <a:t>The different viewpoints of conflict will play out in the arena of negotiations and the styles utilized.  American negotiators will often make the first offer where Japanese negotiators will wait.  North Americans use facts to persuade, Arabs use emotions and Russians will speak more in ideals.  Brazilians tend to say no when negotiating much more than Americans or Japanese negotiators will do so. </a:t>
            </a:r>
          </a:p>
          <a:p>
            <a:endParaRPr lang="en-US" smtClean="0"/>
          </a:p>
        </p:txBody>
      </p:sp>
      <p:sp>
        <p:nvSpPr>
          <p:cNvPr id="54275" name="Slide Number Placeholder 3"/>
          <p:cNvSpPr>
            <a:spLocks noGrp="1"/>
          </p:cNvSpPr>
          <p:nvPr>
            <p:ph type="sldNum" sz="quarter" idx="5"/>
          </p:nvPr>
        </p:nvSpPr>
        <p:spPr>
          <a:noFill/>
        </p:spPr>
        <p:txBody>
          <a:bodyPr/>
          <a:lstStyle/>
          <a:p>
            <a:fld id="{183AAC16-C441-4F4C-A01F-5CD750FC47E1}"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r>
              <a:rPr lang="en-US" smtClean="0"/>
              <a:t>Conflict is a natural part of the organizational context and it can be constructive or destructive.  Excess conflict can be reduced through competition, collaboration, avoidance, accommodation or compromise.  In the end, it is best to seek a negotiation strategy that is a win-win for all parties. </a:t>
            </a:r>
          </a:p>
          <a:p>
            <a:endParaRPr lang="en-US" smtClean="0"/>
          </a:p>
        </p:txBody>
      </p:sp>
      <p:sp>
        <p:nvSpPr>
          <p:cNvPr id="56323" name="Slide Number Placeholder 3"/>
          <p:cNvSpPr>
            <a:spLocks noGrp="1"/>
          </p:cNvSpPr>
          <p:nvPr>
            <p:ph type="sldNum" sz="quarter" idx="5"/>
          </p:nvPr>
        </p:nvSpPr>
        <p:spPr>
          <a:noFill/>
        </p:spPr>
        <p:txBody>
          <a:bodyPr/>
          <a:lstStyle/>
          <a:p>
            <a:fld id="{EC5B1428-0185-40F8-AAA8-3D7A08DB4C96}"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r>
              <a:rPr lang="en-US" smtClean="0"/>
              <a:t>When managers are working on their negotiation skills they must:  set ambitious goals, ignore initial offers, research the opponent, address the problem and ignore personalities and be creative.  </a:t>
            </a:r>
          </a:p>
        </p:txBody>
      </p:sp>
      <p:sp>
        <p:nvSpPr>
          <p:cNvPr id="58371" name="Slide Number Placeholder 3"/>
          <p:cNvSpPr>
            <a:spLocks noGrp="1"/>
          </p:cNvSpPr>
          <p:nvPr>
            <p:ph type="sldNum" sz="quarter" idx="5"/>
          </p:nvPr>
        </p:nvSpPr>
        <p:spPr>
          <a:noFill/>
        </p:spPr>
        <p:txBody>
          <a:bodyPr/>
          <a:lstStyle/>
          <a:p>
            <a:fld id="{0198E6D1-EF10-4777-9FB3-9249F601C2F7}"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p:spPr>
        <p:txBody>
          <a:bodyPr/>
          <a:lstStyle/>
          <a:p>
            <a:r>
              <a:rPr lang="en-US" smtClean="0"/>
              <a:t>Conflict is a normal part of organizational life and could be necessary for an organization to operate as effectively as possible.  The most constructive type of conflict is task.  </a:t>
            </a:r>
            <a:br>
              <a:rPr lang="en-US" smtClean="0"/>
            </a:br>
            <a:r>
              <a:rPr lang="en-US" smtClean="0"/>
              <a:t/>
            </a:r>
            <a:br>
              <a:rPr lang="en-US" smtClean="0"/>
            </a:br>
            <a:r>
              <a:rPr lang="en-US" smtClean="0"/>
              <a:t>The most effective negotiators will use the bargaining techniques we discussed in this chapter and will know what the appropriate tactics are.  </a:t>
            </a:r>
          </a:p>
        </p:txBody>
      </p:sp>
      <p:sp>
        <p:nvSpPr>
          <p:cNvPr id="60419" name="Slide Number Placeholder 3"/>
          <p:cNvSpPr>
            <a:spLocks noGrp="1"/>
          </p:cNvSpPr>
          <p:nvPr>
            <p:ph type="sldNum" sz="quarter" idx="5"/>
          </p:nvPr>
        </p:nvSpPr>
        <p:spPr>
          <a:noFill/>
        </p:spPr>
        <p:txBody>
          <a:bodyPr/>
          <a:lstStyle/>
          <a:p>
            <a:fld id="{60801E4D-ACAD-413C-A7AC-C2A435A71038}"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p:spPr>
        <p:txBody>
          <a:bodyPr/>
          <a:lstStyle/>
          <a:p>
            <a:endParaRPr lang="en-US" smtClean="0"/>
          </a:p>
        </p:txBody>
      </p:sp>
      <p:sp>
        <p:nvSpPr>
          <p:cNvPr id="62467" name="Slide Number Placeholder 3"/>
          <p:cNvSpPr>
            <a:spLocks noGrp="1"/>
          </p:cNvSpPr>
          <p:nvPr>
            <p:ph type="sldNum" sz="quarter" idx="5"/>
          </p:nvPr>
        </p:nvSpPr>
        <p:spPr>
          <a:noFill/>
        </p:spPr>
        <p:txBody>
          <a:bodyPr/>
          <a:lstStyle/>
          <a:p>
            <a:fld id="{0F0E6631-0E1D-4B97-890C-FF087CAB5DBE}" type="slidenum">
              <a:rPr lang="en-US" smtClean="0">
                <a:cs typeface="Arial" charset="0"/>
              </a:rPr>
              <a:pPr/>
              <a:t>25</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smtClean="0"/>
          </a:p>
        </p:txBody>
      </p:sp>
      <p:sp>
        <p:nvSpPr>
          <p:cNvPr id="17411" name="Slide Number Placeholder 3"/>
          <p:cNvSpPr>
            <a:spLocks noGrp="1"/>
          </p:cNvSpPr>
          <p:nvPr>
            <p:ph type="sldNum" sz="quarter" idx="5"/>
          </p:nvPr>
        </p:nvSpPr>
        <p:spPr>
          <a:noFill/>
        </p:spPr>
        <p:txBody>
          <a:bodyPr/>
          <a:lstStyle/>
          <a:p>
            <a:fld id="{466FC283-4144-40EC-84EE-6149925D8A97}"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smtClean="0"/>
              <a:t>Conflict  primarily deals with perception.  If nobody thinks there is conflict then no conflict exists. Conflict can be experienced in an organization through many different avenues.  It can be that the goals of the individuals are incompatible or there is a difference in opinion over the interpretation of facts.  Many conflicts also arise through disagreements about how people should behave.</a:t>
            </a:r>
          </a:p>
          <a:p>
            <a:endParaRPr lang="en-US" smtClean="0"/>
          </a:p>
        </p:txBody>
      </p:sp>
      <p:sp>
        <p:nvSpPr>
          <p:cNvPr id="19459" name="Slide Number Placeholder 3"/>
          <p:cNvSpPr>
            <a:spLocks noGrp="1"/>
          </p:cNvSpPr>
          <p:nvPr>
            <p:ph type="sldNum" sz="quarter" idx="5"/>
          </p:nvPr>
        </p:nvSpPr>
        <p:spPr>
          <a:noFill/>
        </p:spPr>
        <p:txBody>
          <a:bodyPr/>
          <a:lstStyle/>
          <a:p>
            <a:fld id="{8214E24A-FAAB-4B94-963E-4151522CA19B}"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t>The traditional view of conflict believes that conflict is bad and it should be avoided as much as possible.  This view was more prevalent in the 1930’s and 40’s than it is today.  This view held that conflict was the result of poor communication, lack of openness or failure to respond to employee needs.  All these things are negative and can be fixed.  Thus management thought that conflict could be fixed and should be fixed.</a:t>
            </a:r>
          </a:p>
          <a:p>
            <a:endParaRPr lang="en-US" smtClean="0"/>
          </a:p>
          <a:p>
            <a:r>
              <a:rPr lang="en-US" smtClean="0"/>
              <a:t>The interactionist view of conflict does recognize that even though functional conflict can support the group’s goals and improve their performance there is also dysfunctional conflict that hinders group performance.  This type of conflict should be avoided, controlled or minimized as much as possible.</a:t>
            </a:r>
          </a:p>
          <a:p>
            <a:endParaRPr lang="en-US" smtClean="0"/>
          </a:p>
          <a:p>
            <a:r>
              <a:rPr lang="en-US" smtClean="0"/>
              <a:t>The Resolution or managed conflict view recognizes the problems with creating conflict.  And although they see conflict as inevitable in organizations, they believe we should work towards more productive methods of conflict resolution. </a:t>
            </a:r>
          </a:p>
          <a:p>
            <a:endParaRPr lang="en-US" smtClean="0"/>
          </a:p>
        </p:txBody>
      </p:sp>
      <p:sp>
        <p:nvSpPr>
          <p:cNvPr id="21507" name="Slide Number Placeholder 3"/>
          <p:cNvSpPr>
            <a:spLocks noGrp="1"/>
          </p:cNvSpPr>
          <p:nvPr>
            <p:ph type="sldNum" sz="quarter" idx="5"/>
          </p:nvPr>
        </p:nvSpPr>
        <p:spPr>
          <a:noFill/>
        </p:spPr>
        <p:txBody>
          <a:bodyPr/>
          <a:lstStyle/>
          <a:p>
            <a:fld id="{3BD9412A-7156-45BA-BAC7-64C001A3482A}"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r>
              <a:rPr lang="en-US" smtClean="0"/>
              <a:t>Functional conflict will work towards improving group performance where dysfunctional conflict will hinder group performance.</a:t>
            </a:r>
          </a:p>
          <a:p>
            <a:endParaRPr lang="en-US" smtClean="0"/>
          </a:p>
          <a:p>
            <a:r>
              <a:rPr lang="en-US" smtClean="0"/>
              <a:t>You can assess the focus of conflict by looking at either task, relationship or process. </a:t>
            </a:r>
          </a:p>
        </p:txBody>
      </p:sp>
      <p:sp>
        <p:nvSpPr>
          <p:cNvPr id="23555" name="Slide Number Placeholder 3"/>
          <p:cNvSpPr>
            <a:spLocks noGrp="1"/>
          </p:cNvSpPr>
          <p:nvPr>
            <p:ph type="sldNum" sz="quarter" idx="5"/>
          </p:nvPr>
        </p:nvSpPr>
        <p:spPr>
          <a:noFill/>
        </p:spPr>
        <p:txBody>
          <a:bodyPr/>
          <a:lstStyle/>
          <a:p>
            <a:fld id="{C0DCBE3E-0D2E-4DCB-B194-636A8165284A}"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r>
              <a:rPr lang="en-US" smtClean="0"/>
              <a:t>Task conflict arises when there is conflict over the content and or goals of the work.  If this type of conflict exists at low to moderate levels then this is a functional conflict that can help individuals seek clarification or new ideas on how to accomplish their goals.  </a:t>
            </a:r>
          </a:p>
          <a:p>
            <a:endParaRPr lang="en-US" smtClean="0"/>
          </a:p>
          <a:p>
            <a:r>
              <a:rPr lang="en-US" smtClean="0"/>
              <a:t>Relationship conflict is based on problems between individuals and is almost always dysfunctional.</a:t>
            </a:r>
          </a:p>
          <a:p>
            <a:endParaRPr lang="en-US" smtClean="0"/>
          </a:p>
          <a:p>
            <a:r>
              <a:rPr lang="en-US" smtClean="0"/>
              <a:t>Process conflict occurs when there is disagreement on how the work gets done.  Low levels of process conflict represent functional conflict.</a:t>
            </a:r>
          </a:p>
          <a:p>
            <a:endParaRPr lang="en-US" smtClean="0"/>
          </a:p>
        </p:txBody>
      </p:sp>
      <p:sp>
        <p:nvSpPr>
          <p:cNvPr id="25603" name="Slide Number Placeholder 3"/>
          <p:cNvSpPr>
            <a:spLocks noGrp="1"/>
          </p:cNvSpPr>
          <p:nvPr>
            <p:ph type="sldNum" sz="quarter" idx="5"/>
          </p:nvPr>
        </p:nvSpPr>
        <p:spPr>
          <a:noFill/>
        </p:spPr>
        <p:txBody>
          <a:bodyPr/>
          <a:lstStyle/>
          <a:p>
            <a:fld id="{FA0F5F48-F0F3-4F68-97DA-61F61963C12D}"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r>
              <a:rPr lang="en-US" smtClean="0"/>
              <a:t>The conflict process is outlined above, in the following slides we will look at each step individually.</a:t>
            </a:r>
          </a:p>
          <a:p>
            <a:endParaRPr lang="en-US" smtClean="0"/>
          </a:p>
        </p:txBody>
      </p:sp>
      <p:sp>
        <p:nvSpPr>
          <p:cNvPr id="27651" name="Slide Number Placeholder 3"/>
          <p:cNvSpPr>
            <a:spLocks noGrp="1"/>
          </p:cNvSpPr>
          <p:nvPr>
            <p:ph type="sldNum" sz="quarter" idx="5"/>
          </p:nvPr>
        </p:nvSpPr>
        <p:spPr>
          <a:noFill/>
        </p:spPr>
        <p:txBody>
          <a:bodyPr/>
          <a:lstStyle/>
          <a:p>
            <a:fld id="{CB33CB6A-3B7E-4328-8B4B-45FB0F4F321F}"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r>
              <a:rPr lang="en-US" smtClean="0"/>
              <a:t>Stage one of the conflict process is potential opposition or incompatibility.  In this stage there are three main conditions that can cause conflict to arise.  They are communication, structure and personal variables.  </a:t>
            </a:r>
            <a:br>
              <a:rPr lang="en-US" smtClean="0"/>
            </a:br>
            <a:r>
              <a:rPr lang="en-US" smtClean="0"/>
              <a:t/>
            </a:r>
            <a:br>
              <a:rPr lang="en-US" smtClean="0"/>
            </a:br>
            <a:r>
              <a:rPr lang="en-US" smtClean="0"/>
              <a:t>Communication may cause conflict when words mean different things to different people and misunderstandings result.  Communication can be functional to a point, but when too much communication is given it can cause frustrations and sometimes there are barriers in place to effectively hear what is being communicated.</a:t>
            </a:r>
          </a:p>
          <a:p>
            <a:endParaRPr lang="en-US" smtClean="0"/>
          </a:p>
        </p:txBody>
      </p:sp>
      <p:sp>
        <p:nvSpPr>
          <p:cNvPr id="29699" name="Slide Number Placeholder 3"/>
          <p:cNvSpPr>
            <a:spLocks noGrp="1"/>
          </p:cNvSpPr>
          <p:nvPr>
            <p:ph type="sldNum" sz="quarter" idx="5"/>
          </p:nvPr>
        </p:nvSpPr>
        <p:spPr>
          <a:noFill/>
        </p:spPr>
        <p:txBody>
          <a:bodyPr/>
          <a:lstStyle/>
          <a:p>
            <a:fld id="{69F60D2C-5182-413D-9287-4DD33162C8F1}"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Text Box 5"/>
          <p:cNvSpPr txBox="1">
            <a:spLocks noChangeArrowheads="1"/>
          </p:cNvSpPr>
          <p:nvPr userDrawn="1"/>
        </p:nvSpPr>
        <p:spPr bwMode="auto">
          <a:xfrm>
            <a:off x="2978150" y="6237288"/>
            <a:ext cx="4830763"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7" name="Footer Placeholder 16"/>
          <p:cNvSpPr>
            <a:spLocks noGrp="1"/>
          </p:cNvSpPr>
          <p:nvPr>
            <p:ph type="ftr" sz="quarter" idx="10"/>
          </p:nvPr>
        </p:nvSpPr>
        <p:spPr>
          <a:xfrm>
            <a:off x="2085975" y="236538"/>
            <a:ext cx="5867400" cy="365125"/>
          </a:xfrm>
        </p:spPr>
        <p:txBody>
          <a:bodyPr/>
          <a:lstStyle>
            <a:lvl1pPr algn="r">
              <a:defRPr>
                <a:solidFill>
                  <a:schemeClr val="tx2"/>
                </a:solidFill>
              </a:defRPr>
            </a:lvl1pPr>
          </a:lstStyle>
          <a:p>
            <a:pPr>
              <a:defRPr/>
            </a:pPr>
            <a:endParaRPr lang="en-US"/>
          </a:p>
        </p:txBody>
      </p:sp>
      <p:sp>
        <p:nvSpPr>
          <p:cNvPr id="9"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r>
              <a:rPr lang="en-US"/>
              <a:t>13-</a:t>
            </a:r>
            <a:fld id="{E68CBE23-A469-42A7-ACE4-F1373F0540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A2297C2-673C-4A63-A376-48C6C10DFBC0}" type="datetimeFigureOut">
              <a:rPr lang="en-US"/>
              <a:pPr>
                <a:defRPr/>
              </a:pPr>
              <a:t>1/2/13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13-</a:t>
            </a:r>
            <a:fld id="{41DC0896-94DD-43AC-8BC0-B048E3667884}"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1B67BDDE-C3F2-44D1-8F5D-8FE0EA87B1B2}" type="datetimeFigureOut">
              <a:rPr lang="en-US"/>
              <a:pPr>
                <a:defRPr/>
              </a:pPr>
              <a:t>1/2/13</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r>
              <a:rPr lang="en-US"/>
              <a:t>13-</a:t>
            </a:r>
            <a:fld id="{A0F85454-59AC-495D-BA9B-5326E697FE84}" type="slidenum">
              <a:rPr lang="en-US"/>
              <a:pPr>
                <a:defRPr/>
              </a:pPr>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1"/>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Rectangle 2"/>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Rectangle 3"/>
          <p:cNvSpPr/>
          <p:nvPr userDrawn="1"/>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r">
              <a:defRPr/>
            </a:pPr>
            <a:r>
              <a:rPr lang="en-US" sz="1600" dirty="0">
                <a:solidFill>
                  <a:srgbClr val="161616"/>
                </a:solidFill>
              </a:rPr>
              <a:t>Copyright ©2012 Pearson Education, Inc. Publishing as Prentice Hall</a:t>
            </a:r>
          </a:p>
        </p:txBody>
      </p:sp>
      <p:sp>
        <p:nvSpPr>
          <p:cNvPr id="5" name="Slide Number Placeholder 13"/>
          <p:cNvSpPr>
            <a:spLocks noGrp="1"/>
          </p:cNvSpPr>
          <p:nvPr>
            <p:ph type="sldNum" sz="quarter" idx="10"/>
          </p:nvPr>
        </p:nvSpPr>
        <p:spPr/>
        <p:txBody>
          <a:bodyPr/>
          <a:lstStyle>
            <a:lvl1pPr>
              <a:defRPr/>
            </a:lvl1pPr>
          </a:lstStyle>
          <a:p>
            <a:pPr>
              <a:defRPr/>
            </a:pPr>
            <a:r>
              <a:rPr lang="en-US"/>
              <a:t>1-</a:t>
            </a:r>
            <a:fld id="{C485CB6F-B7BB-4498-8002-7AA065AA9E1D}" type="slidenum">
              <a:rPr lang="en-US"/>
              <a:pPr>
                <a:defRPr/>
              </a:pPr>
              <a:t>‹#›</a:t>
            </a:fld>
            <a:endParaRPr lang="en-US"/>
          </a:p>
        </p:txBody>
      </p:sp>
    </p:spTree>
    <p:extLst>
      <p:ext uri="{BB962C8B-B14F-4D97-AF65-F5344CB8AC3E}">
        <p14:creationId xmlns:p14="http://schemas.microsoft.com/office/powerpoint/2010/main" val="223869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163D295-355F-4ABF-845A-010C0B671E3D}" type="datetimeFigureOut">
              <a:rPr lang="en-US"/>
              <a:pPr>
                <a:defRPr/>
              </a:pPr>
              <a:t>1/2/13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r>
              <a:rPr lang="en-US"/>
              <a:t>13-</a:t>
            </a:r>
            <a:fld id="{7F9BBC23-B89F-4078-80AE-1DE9FFF19E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C298F7E5-FC52-47BA-9236-3D2FD83BD079}" type="datetimeFigureOut">
              <a:rPr lang="en-US"/>
              <a:pPr>
                <a:defRPr/>
              </a:pPr>
              <a:t>1/2/13</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r>
              <a:rPr lang="en-US"/>
              <a:t>13-</a:t>
            </a:r>
            <a:fld id="{2D91DC34-AA0C-4F78-94B0-B2767D6AC73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80E5E899-E132-48F2-BDA0-3384EE1D6F50}" type="datetimeFigureOut">
              <a:rPr lang="en-US"/>
              <a:pPr>
                <a:defRPr/>
              </a:pPr>
              <a:t>1/2/13</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r>
              <a:rPr lang="en-US"/>
              <a:t>13-</a:t>
            </a:r>
            <a:fld id="{4B480895-5EDD-4491-A5FC-C8E968B31BB9}"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31F15A2-70D1-449F-8752-578ACC9523B4}" type="datetimeFigureOut">
              <a:rPr lang="en-US"/>
              <a:pPr>
                <a:defRPr/>
              </a:pPr>
              <a:t>1/2/13</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r>
              <a:rPr lang="en-US"/>
              <a:t>13-</a:t>
            </a:r>
            <a:fld id="{E767B432-D016-41D7-AC30-B44BDED60BD8}"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43E1406-25CD-47D3-834F-0534BBD440AB}" type="datetimeFigureOut">
              <a:rPr lang="en-US"/>
              <a:pPr>
                <a:defRPr/>
              </a:pPr>
              <a:t>1/2/13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r>
              <a:rPr lang="en-US"/>
              <a:t>13-</a:t>
            </a:r>
            <a:fld id="{4CCE3CC0-F5D0-4D60-9ECC-371C97DF46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9F4782-1FD8-463F-B0F5-065D34C55E4D}" type="datetimeFigureOut">
              <a:rPr lang="en-US"/>
              <a:pPr>
                <a:defRPr/>
              </a:pPr>
              <a:t>1/2/13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r>
              <a:rPr lang="en-US"/>
              <a:t>13-</a:t>
            </a:r>
            <a:fld id="{7658172F-51B8-4571-A9DF-41107D2F67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0FC1CED-1E81-4605-8637-0CE050DB9F89}" type="datetimeFigureOut">
              <a:rPr lang="en-US"/>
              <a:pPr>
                <a:defRPr/>
              </a:pPr>
              <a:t>1/2/13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r>
              <a:rPr lang="en-US"/>
              <a:t>13-</a:t>
            </a:r>
            <a:fld id="{338297F1-AEC2-4713-A98E-4B5B701AA59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41A06F21-58F8-43DD-A467-D595052F1675}" type="datetimeFigureOut">
              <a:rPr lang="en-US"/>
              <a:pPr>
                <a:defRPr/>
              </a:pPr>
              <a:t>1/2/13</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r>
              <a:rPr lang="en-US"/>
              <a:t>13-</a:t>
            </a:r>
            <a:fld id="{B7102CE3-876F-489C-93A8-BBE07E1B25B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cs typeface="+mn-cs"/>
              </a:defRPr>
            </a:lvl1pPr>
          </a:lstStyle>
          <a:p>
            <a:pPr>
              <a:defRPr/>
            </a:pPr>
            <a:fld id="{D5FA4E4A-C6DF-4B3E-80A4-E25BAA89EA56}" type="datetimeFigureOut">
              <a:rPr lang="en-US"/>
              <a:pPr>
                <a:defRPr/>
              </a:pPr>
              <a:t>1/2/13</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charset="0"/>
                <a:cs typeface="+mn-cs"/>
              </a:defRPr>
            </a:lvl1pPr>
          </a:lstStyle>
          <a:p>
            <a:pPr>
              <a:defRPr/>
            </a:pPr>
            <a:r>
              <a:rPr lang="en-US"/>
              <a:t>13-</a:t>
            </a:r>
            <a:fld id="{DEF3B12F-746F-4440-A87B-1810E6E12210}" type="slidenum">
              <a:rPr lang="en-US"/>
              <a:pPr>
                <a:defRPr/>
              </a:pPr>
              <a:t>‹#›</a:t>
            </a:fld>
            <a:endParaRPr lang="en-US"/>
          </a:p>
        </p:txBody>
      </p:sp>
      <p:sp>
        <p:nvSpPr>
          <p:cNvPr id="10" name="Text Box 6"/>
          <p:cNvSpPr txBox="1">
            <a:spLocks noChangeArrowheads="1"/>
          </p:cNvSpPr>
          <p:nvPr userDrawn="1"/>
        </p:nvSpPr>
        <p:spPr bwMode="auto">
          <a:xfrm>
            <a:off x="473075" y="6237288"/>
            <a:ext cx="4830763" cy="274637"/>
          </a:xfrm>
          <a:prstGeom prst="rect">
            <a:avLst/>
          </a:prstGeom>
          <a:noFill/>
          <a:ln w="9525">
            <a:noFill/>
            <a:miter lim="800000"/>
            <a:headEnd/>
            <a:tailEnd/>
          </a:ln>
          <a:effectLst/>
        </p:spPr>
        <p:txBody>
          <a:bodyPr wrap="none">
            <a:spAutoFit/>
          </a:bodyPr>
          <a:lstStyle/>
          <a:p>
            <a:pPr algn="ctr">
              <a:defRPr/>
            </a:pPr>
            <a:r>
              <a:rPr lang="en-US" sz="1200" dirty="0">
                <a:solidFill>
                  <a:srgbClr val="161616"/>
                </a:solidFill>
                <a:cs typeface="+mn-cs"/>
              </a:rPr>
              <a:t>Copyright ©2012 Pearson Education, Inc. Publishing as Prentice Hall</a:t>
            </a:r>
          </a:p>
        </p:txBody>
      </p:sp>
    </p:spTree>
  </p:cSld>
  <p:clrMap bg1="lt1" tx1="dk1" bg2="lt2" tx2="dk2" accent1="accent1" accent2="accent2" accent3="accent3" accent4="accent4" accent5="accent5" accent6="accent6" hlink="hlink" folHlink="folHlink"/>
  <p:sldLayoutIdLst>
    <p:sldLayoutId id="2147483703" r:id="rId1"/>
    <p:sldLayoutId id="2147483699" r:id="rId2"/>
    <p:sldLayoutId id="2147483704" r:id="rId3"/>
    <p:sldLayoutId id="2147483705" r:id="rId4"/>
    <p:sldLayoutId id="2147483706" r:id="rId5"/>
    <p:sldLayoutId id="2147483700" r:id="rId6"/>
    <p:sldLayoutId id="2147483707" r:id="rId7"/>
    <p:sldLayoutId id="2147483701" r:id="rId8"/>
    <p:sldLayoutId id="2147483708" r:id="rId9"/>
    <p:sldLayoutId id="2147483702" r:id="rId10"/>
    <p:sldLayoutId id="2147483709" r:id="rId11"/>
    <p:sldLayoutId id="2147483710" r:id="rId12"/>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wm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type="subTitle" idx="4294967295"/>
          </p:nvPr>
        </p:nvSpPr>
        <p:spPr>
          <a:xfrm>
            <a:off x="169863" y="620713"/>
            <a:ext cx="8763000" cy="1604962"/>
          </a:xfrm>
          <a:prstGeom prst="rect">
            <a:avLst/>
          </a:prstGeom>
        </p:spPr>
        <p:txBody>
          <a:bodyPr/>
          <a:lstStyle/>
          <a:p>
            <a:pPr algn="ctr" eaLnBrk="1" hangingPunct="1">
              <a:buFont typeface="Wingdings" pitchFamily="2" charset="2"/>
              <a:buNone/>
              <a:defRPr/>
            </a:pPr>
            <a:r>
              <a:rPr lang="en-US" sz="3200" b="1" dirty="0" smtClean="0">
                <a:solidFill>
                  <a:schemeClr val="accent2">
                    <a:lumMod val="75000"/>
                  </a:schemeClr>
                </a:solidFill>
              </a:rPr>
              <a:t>Organizational Behavior</a:t>
            </a:r>
          </a:p>
          <a:p>
            <a:pPr algn="ctr" eaLnBrk="1" hangingPunct="1">
              <a:buFont typeface="Wingdings" pitchFamily="2" charset="2"/>
              <a:buNone/>
              <a:defRPr/>
            </a:pPr>
            <a:r>
              <a:rPr lang="en-US" sz="3200" b="1" dirty="0" smtClean="0">
                <a:solidFill>
                  <a:schemeClr val="accent2">
                    <a:lumMod val="75000"/>
                  </a:schemeClr>
                </a:solidFill>
              </a:rPr>
              <a:t>ISLT-644</a:t>
            </a:r>
          </a:p>
          <a:p>
            <a:pPr algn="ctr" eaLnBrk="1" hangingPunct="1">
              <a:buFont typeface="Wingdings" pitchFamily="2" charset="2"/>
              <a:buNone/>
              <a:defRPr/>
            </a:pPr>
            <a:endParaRPr lang="en-US" sz="3200" b="1" dirty="0" smtClean="0">
              <a:solidFill>
                <a:schemeClr val="accent2">
                  <a:lumMod val="75000"/>
                </a:schemeClr>
              </a:solidFill>
            </a:endParaRPr>
          </a:p>
          <a:p>
            <a:pPr algn="ctr" eaLnBrk="1" hangingPunct="1">
              <a:buFont typeface="Wingdings" pitchFamily="2" charset="2"/>
              <a:buNone/>
              <a:defRPr/>
            </a:pPr>
            <a:r>
              <a:rPr lang="en-US" sz="3200" b="1" dirty="0" smtClean="0">
                <a:solidFill>
                  <a:schemeClr val="accent2">
                    <a:lumMod val="75000"/>
                  </a:schemeClr>
                </a:solidFill>
              </a:rPr>
              <a:t>Instructor: Erlan Bakiev, Ph.D.</a:t>
            </a:r>
          </a:p>
        </p:txBody>
      </p:sp>
      <p:sp>
        <p:nvSpPr>
          <p:cNvPr id="15363" name="Rectangle 6"/>
          <p:cNvSpPr>
            <a:spLocks noGrp="1" noChangeArrowheads="1"/>
          </p:cNvSpPr>
          <p:nvPr>
            <p:ph type="sldNum" sz="quarter" idx="10"/>
          </p:nvPr>
        </p:nvSpPr>
        <p:spPr bwMode="auto">
          <a:xfrm>
            <a:off x="8001000" y="228600"/>
            <a:ext cx="838200" cy="381000"/>
          </a:xfrm>
          <a:noFill/>
          <a:ln>
            <a:miter lim="800000"/>
            <a:headEnd/>
            <a:tailEnd/>
          </a:ln>
        </p:spPr>
        <p:txBody>
          <a:bodyPr wrap="square" lIns="91440" tIns="45720" rIns="91440" bIns="45720" numCol="1" compatLnSpc="1">
            <a:prstTxWarp prst="textNoShape">
              <a:avLst/>
            </a:prstTxWarp>
          </a:bodyPr>
          <a:lstStyle/>
          <a:p>
            <a:r>
              <a:rPr lang="en-US" smtClean="0">
                <a:solidFill>
                  <a:schemeClr val="accent1"/>
                </a:solidFill>
                <a:cs typeface="Arial" charset="0"/>
              </a:rPr>
              <a:t>1-</a:t>
            </a:r>
            <a:fld id="{D42E1726-0D6C-40C8-B2CB-5E051B875353}" type="slidenum">
              <a:rPr lang="en-US" smtClean="0">
                <a:solidFill>
                  <a:schemeClr val="accent1"/>
                </a:solidFill>
                <a:cs typeface="Arial" charset="0"/>
              </a:rPr>
              <a:pPr/>
              <a:t>1</a:t>
            </a:fld>
            <a:endParaRPr lang="en-US" smtClean="0">
              <a:solidFill>
                <a:schemeClr val="accent1"/>
              </a:solidFill>
              <a:cs typeface="Arial" charset="0"/>
            </a:endParaRPr>
          </a:p>
        </p:txBody>
      </p:sp>
      <p:sp>
        <p:nvSpPr>
          <p:cNvPr id="15364" name="Rectangle 6"/>
          <p:cNvSpPr txBox="1">
            <a:spLocks noGrp="1" noChangeArrowheads="1"/>
          </p:cNvSpPr>
          <p:nvPr/>
        </p:nvSpPr>
        <p:spPr bwMode="auto">
          <a:xfrm>
            <a:off x="6934200" y="6245225"/>
            <a:ext cx="2133600" cy="476250"/>
          </a:xfrm>
          <a:prstGeom prst="rect">
            <a:avLst/>
          </a:prstGeom>
          <a:noFill/>
          <a:ln w="9525">
            <a:noFill/>
            <a:miter lim="800000"/>
            <a:headEnd/>
            <a:tailEnd/>
          </a:ln>
        </p:spPr>
        <p:txBody>
          <a:bodyPr/>
          <a:lstStyle/>
          <a:p>
            <a:pPr algn="r"/>
            <a:endParaRPr lang="en-US" sz="1400">
              <a:solidFill>
                <a:srgbClr val="161616"/>
              </a:solidFill>
              <a:latin typeface="Tahoma" pitchFamily="34" charset="0"/>
              <a:cs typeface="Tahoma" pitchFamily="34" charset="0"/>
            </a:endParaRPr>
          </a:p>
        </p:txBody>
      </p:sp>
      <p:sp>
        <p:nvSpPr>
          <p:cNvPr id="2054" name="Line 6"/>
          <p:cNvSpPr>
            <a:spLocks noChangeShapeType="1"/>
          </p:cNvSpPr>
          <p:nvPr/>
        </p:nvSpPr>
        <p:spPr bwMode="auto">
          <a:xfrm>
            <a:off x="457200" y="3124200"/>
            <a:ext cx="8305800" cy="0"/>
          </a:xfrm>
          <a:prstGeom prst="line">
            <a:avLst/>
          </a:prstGeom>
          <a:noFill/>
          <a:ln w="38100">
            <a:solidFill>
              <a:schemeClr val="accent4">
                <a:lumMod val="10000"/>
              </a:schemeClr>
            </a:solidFill>
            <a:round/>
            <a:headEnd/>
            <a:tailEnd/>
          </a:ln>
          <a:effectLst/>
        </p:spPr>
        <p:txBody>
          <a:bodyPr wrap="none" anchor="ctr"/>
          <a:lstStyle/>
          <a:p>
            <a:pPr algn="ctr">
              <a:defRPr/>
            </a:pPr>
            <a:endParaRPr lang="en-US">
              <a:cs typeface="+mn-cs"/>
            </a:endParaRPr>
          </a:p>
        </p:txBody>
      </p:sp>
    </p:spTree>
    <p:extLst>
      <p:ext uri="{BB962C8B-B14F-4D97-AF65-F5344CB8AC3E}">
        <p14:creationId xmlns:p14="http://schemas.microsoft.com/office/powerpoint/2010/main" val="361970314"/>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Stage II: Cognition and Personalization </a:t>
            </a:r>
          </a:p>
        </p:txBody>
      </p:sp>
      <p:sp>
        <p:nvSpPr>
          <p:cNvPr id="11266" name="Rectangle 6"/>
          <p:cNvSpPr>
            <a:spLocks noGrp="1" noChangeArrowheads="1"/>
          </p:cNvSpPr>
          <p:nvPr>
            <p:ph type="sldNum" sz="quarter" idx="12"/>
          </p:nvPr>
        </p:nvSpPr>
        <p:spPr/>
        <p:txBody>
          <a:bodyPr>
            <a:normAutofit fontScale="70000" lnSpcReduction="20000"/>
          </a:bodyPr>
          <a:lstStyle/>
          <a:p>
            <a:pPr>
              <a:defRPr/>
            </a:pPr>
            <a:r>
              <a:rPr lang="en-US"/>
              <a:t>13-</a:t>
            </a:r>
            <a:fld id="{C83B72A6-7610-4611-8AA2-A2B036678E43}" type="slidenum">
              <a:rPr lang="en-US"/>
              <a:pPr>
                <a:defRPr/>
              </a:pPr>
              <a:t>10</a:t>
            </a:fld>
            <a:endParaRPr lang="en-US"/>
          </a:p>
        </p:txBody>
      </p:sp>
      <p:sp>
        <p:nvSpPr>
          <p:cNvPr id="11268" name="Rectangle 5"/>
          <p:cNvSpPr>
            <a:spLocks noGrp="1" noChangeArrowheads="1"/>
          </p:cNvSpPr>
          <p:nvPr>
            <p:ph sz="quarter" idx="1"/>
          </p:nvPr>
        </p:nvSpPr>
        <p:spPr>
          <a:xfrm>
            <a:off x="398463" y="1600200"/>
            <a:ext cx="8347075" cy="44958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Potential for conflict is actualized</a:t>
            </a:r>
          </a:p>
          <a:p>
            <a:pPr marL="320040" indent="-320040" eaLnBrk="1" fontAlgn="auto" hangingPunct="1">
              <a:spcAft>
                <a:spcPts val="0"/>
              </a:spcAft>
              <a:buFont typeface="Wingdings"/>
              <a:buChar char=""/>
              <a:defRPr/>
            </a:pPr>
            <a:r>
              <a:rPr lang="en-US" dirty="0" smtClean="0">
                <a:solidFill>
                  <a:schemeClr val="accent1">
                    <a:lumMod val="50000"/>
                  </a:schemeClr>
                </a:solidFill>
              </a:rPr>
              <a:t>Parties “make sense” of conflict by defining it and its potential solutions</a:t>
            </a:r>
          </a:p>
          <a:p>
            <a:pPr marL="320040" indent="-320040" eaLnBrk="1" fontAlgn="auto" hangingPunct="1">
              <a:spcAft>
                <a:spcPts val="1200"/>
              </a:spcAft>
              <a:buFont typeface="Wingdings"/>
              <a:buChar char=""/>
              <a:defRPr/>
            </a:pPr>
            <a:r>
              <a:rPr lang="en-US" dirty="0" smtClean="0">
                <a:solidFill>
                  <a:schemeClr val="accent1">
                    <a:lumMod val="50000"/>
                  </a:schemeClr>
                </a:solidFill>
              </a:rPr>
              <a:t>Emotions play a major role in shaping perceptions</a:t>
            </a:r>
          </a:p>
          <a:p>
            <a:pPr marL="640080" lvl="1" indent="-274320" eaLnBrk="1" fontAlgn="auto" hangingPunct="1">
              <a:spcAft>
                <a:spcPts val="0"/>
              </a:spcAft>
              <a:buFont typeface="Wingdings 2"/>
              <a:buChar char=""/>
              <a:defRPr/>
            </a:pPr>
            <a:r>
              <a:rPr lang="en-US" sz="2400" b="1" dirty="0" smtClean="0">
                <a:solidFill>
                  <a:schemeClr val="accent1">
                    <a:lumMod val="50000"/>
                  </a:schemeClr>
                </a:solidFill>
              </a:rPr>
              <a:t>Perceived Conflict </a:t>
            </a:r>
            <a:r>
              <a:rPr lang="en-US" sz="2400" dirty="0" smtClean="0">
                <a:solidFill>
                  <a:schemeClr val="accent1">
                    <a:lumMod val="50000"/>
                  </a:schemeClr>
                </a:solidFill>
              </a:rPr>
              <a:t>– awareness needed for actualization</a:t>
            </a:r>
          </a:p>
          <a:p>
            <a:pPr marL="640080" lvl="1" indent="-274320" eaLnBrk="1" fontAlgn="auto" hangingPunct="1">
              <a:spcAft>
                <a:spcPts val="0"/>
              </a:spcAft>
              <a:buFont typeface="Wingdings 2"/>
              <a:buChar char=""/>
              <a:defRPr/>
            </a:pPr>
            <a:r>
              <a:rPr lang="en-US" sz="2400" b="1" dirty="0" smtClean="0">
                <a:solidFill>
                  <a:schemeClr val="accent1">
                    <a:lumMod val="50000"/>
                  </a:schemeClr>
                </a:solidFill>
              </a:rPr>
              <a:t>Felt Conflict </a:t>
            </a:r>
            <a:r>
              <a:rPr lang="en-US" sz="2400" dirty="0" smtClean="0">
                <a:solidFill>
                  <a:schemeClr val="accent1">
                    <a:lumMod val="50000"/>
                  </a:schemeClr>
                </a:solidFill>
              </a:rPr>
              <a:t>- emotional involvement - parties experience anxiety, tension, frustration, or hostility </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5"/>
          <p:cNvSpPr>
            <a:spLocks noGrp="1" noChangeArrowheads="1"/>
          </p:cNvSpPr>
          <p:nvPr>
            <p:ph type="title"/>
          </p:nvPr>
        </p:nvSpPr>
        <p:spPr>
          <a:xfrm>
            <a:off x="612775" y="228600"/>
            <a:ext cx="8153400" cy="990600"/>
          </a:xfrm>
        </p:spPr>
        <p:txBody>
          <a:bodyPr/>
          <a:lstStyle/>
          <a:p>
            <a:pPr eaLnBrk="1" hangingPunct="1"/>
            <a:r>
              <a:rPr lang="en-US" smtClean="0"/>
              <a:t>Stage III: Intentions </a:t>
            </a:r>
          </a:p>
        </p:txBody>
      </p:sp>
      <p:sp>
        <p:nvSpPr>
          <p:cNvPr id="12290" name="Rectangle 6"/>
          <p:cNvSpPr>
            <a:spLocks noGrp="1" noChangeArrowheads="1"/>
          </p:cNvSpPr>
          <p:nvPr>
            <p:ph type="sldNum" sz="quarter" idx="12"/>
          </p:nvPr>
        </p:nvSpPr>
        <p:spPr/>
        <p:txBody>
          <a:bodyPr>
            <a:normAutofit fontScale="77500" lnSpcReduction="20000"/>
          </a:bodyPr>
          <a:lstStyle/>
          <a:p>
            <a:pPr>
              <a:defRPr/>
            </a:pPr>
            <a:r>
              <a:rPr lang="en-US"/>
              <a:t>13-</a:t>
            </a:r>
            <a:fld id="{BC1B5B0A-A542-472F-8CA8-3269C0F22ABD}" type="slidenum">
              <a:rPr lang="en-US"/>
              <a:pPr>
                <a:defRPr/>
              </a:pPr>
              <a:t>11</a:t>
            </a:fld>
            <a:endParaRPr lang="en-US"/>
          </a:p>
        </p:txBody>
      </p:sp>
      <p:sp>
        <p:nvSpPr>
          <p:cNvPr id="12292" name="Rectangle 6"/>
          <p:cNvSpPr>
            <a:spLocks noGrp="1" noChangeArrowheads="1"/>
          </p:cNvSpPr>
          <p:nvPr>
            <p:ph sz="quarter" idx="1"/>
          </p:nvPr>
        </p:nvSpPr>
        <p:spPr>
          <a:xfrm>
            <a:off x="1143000" y="1524000"/>
            <a:ext cx="7239000" cy="17526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The decision to act in a given way</a:t>
            </a:r>
          </a:p>
          <a:p>
            <a:pPr marL="320040" indent="-320040" eaLnBrk="1" fontAlgn="auto" hangingPunct="1">
              <a:spcAft>
                <a:spcPts val="0"/>
              </a:spcAft>
              <a:buFont typeface="Wingdings"/>
              <a:buChar char=""/>
              <a:defRPr/>
            </a:pPr>
            <a:r>
              <a:rPr lang="en-US" dirty="0" smtClean="0">
                <a:solidFill>
                  <a:schemeClr val="accent1">
                    <a:lumMod val="50000"/>
                  </a:schemeClr>
                </a:solidFill>
              </a:rPr>
              <a:t>Inferred (often erroneous) intentions may cause greater conflict</a:t>
            </a:r>
          </a:p>
        </p:txBody>
      </p:sp>
      <p:pic>
        <p:nvPicPr>
          <p:cNvPr id="8" name="Picture 5"/>
          <p:cNvPicPr>
            <a:picLocks noChangeAspect="1" noChangeArrowheads="1"/>
          </p:cNvPicPr>
          <p:nvPr/>
        </p:nvPicPr>
        <p:blipFill>
          <a:blip r:embed="rId3"/>
          <a:srcRect/>
          <a:stretch>
            <a:fillRect/>
          </a:stretch>
        </p:blipFill>
        <p:spPr bwMode="auto">
          <a:xfrm>
            <a:off x="2066925" y="3201988"/>
            <a:ext cx="5238750" cy="2967037"/>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12775" y="228600"/>
            <a:ext cx="8153400" cy="990600"/>
          </a:xfrm>
        </p:spPr>
        <p:txBody>
          <a:bodyPr/>
          <a:lstStyle/>
          <a:p>
            <a:pPr eaLnBrk="1" hangingPunct="1"/>
            <a:r>
              <a:rPr lang="en-US" smtClean="0"/>
              <a:t>Stage IV: Behavior</a:t>
            </a:r>
          </a:p>
        </p:txBody>
      </p:sp>
      <p:sp>
        <p:nvSpPr>
          <p:cNvPr id="13314" name="Rectangle 6"/>
          <p:cNvSpPr>
            <a:spLocks noGrp="1" noChangeArrowheads="1"/>
          </p:cNvSpPr>
          <p:nvPr>
            <p:ph type="sldNum" sz="quarter" idx="12"/>
          </p:nvPr>
        </p:nvSpPr>
        <p:spPr/>
        <p:txBody>
          <a:bodyPr>
            <a:normAutofit fontScale="70000" lnSpcReduction="20000"/>
          </a:bodyPr>
          <a:lstStyle/>
          <a:p>
            <a:pPr>
              <a:defRPr/>
            </a:pPr>
            <a:r>
              <a:rPr lang="en-US"/>
              <a:t>13-</a:t>
            </a:r>
            <a:fld id="{AB2F14F3-E3CB-43A2-99B8-C8164B752A89}" type="slidenum">
              <a:rPr lang="en-US"/>
              <a:pPr>
                <a:defRPr/>
              </a:pPr>
              <a:t>12</a:t>
            </a:fld>
            <a:endParaRPr lang="en-US"/>
          </a:p>
        </p:txBody>
      </p:sp>
      <p:sp>
        <p:nvSpPr>
          <p:cNvPr id="13316" name="Rectangle 3"/>
          <p:cNvSpPr>
            <a:spLocks noGrp="1" noChangeArrowheads="1"/>
          </p:cNvSpPr>
          <p:nvPr>
            <p:ph sz="quarter" idx="1"/>
          </p:nvPr>
        </p:nvSpPr>
        <p:spPr>
          <a:xfrm>
            <a:off x="381000" y="1524000"/>
            <a:ext cx="8347075" cy="46482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Where conflict becomes visible</a:t>
            </a:r>
          </a:p>
          <a:p>
            <a:pPr marL="320040" indent="-320040" eaLnBrk="1" fontAlgn="auto" hangingPunct="1">
              <a:spcAft>
                <a:spcPts val="0"/>
              </a:spcAft>
              <a:buFont typeface="Wingdings"/>
              <a:buChar char=""/>
              <a:defRPr/>
            </a:pPr>
            <a:r>
              <a:rPr lang="en-US" dirty="0" smtClean="0">
                <a:solidFill>
                  <a:schemeClr val="accent2">
                    <a:lumMod val="50000"/>
                  </a:schemeClr>
                </a:solidFill>
              </a:rPr>
              <a:t>Usually overt attempts to implement each party’s intentions</a:t>
            </a:r>
          </a:p>
          <a:p>
            <a:pPr marL="320040" indent="-320040" eaLnBrk="1" fontAlgn="auto" hangingPunct="1">
              <a:spcAft>
                <a:spcPts val="1200"/>
              </a:spcAft>
              <a:buFont typeface="Wingdings"/>
              <a:buChar char=""/>
              <a:defRPr/>
            </a:pPr>
            <a:r>
              <a:rPr lang="en-US" dirty="0" smtClean="0">
                <a:solidFill>
                  <a:schemeClr val="accent2">
                    <a:lumMod val="50000"/>
                  </a:schemeClr>
                </a:solidFill>
              </a:rPr>
              <a:t>May become an inadvertent stimulus due to miscalculations or unskilled enactments</a:t>
            </a:r>
          </a:p>
          <a:p>
            <a:pPr marL="640080" lvl="1" indent="-274320" eaLnBrk="1" fontAlgn="auto" hangingPunct="1">
              <a:spcAft>
                <a:spcPts val="0"/>
              </a:spcAft>
              <a:buFont typeface="Wingdings 2"/>
              <a:buChar char=""/>
              <a:defRPr/>
            </a:pPr>
            <a:r>
              <a:rPr lang="en-US" sz="2400" b="1" dirty="0" smtClean="0">
                <a:solidFill>
                  <a:schemeClr val="accent2">
                    <a:lumMod val="50000"/>
                  </a:schemeClr>
                </a:solidFill>
              </a:rPr>
              <a:t>Functional Conflicts</a:t>
            </a:r>
            <a:r>
              <a:rPr lang="en-US" sz="2400" dirty="0" smtClean="0">
                <a:solidFill>
                  <a:schemeClr val="accent2">
                    <a:lumMod val="50000"/>
                  </a:schemeClr>
                </a:solidFill>
              </a:rPr>
              <a:t>: confined to lower range of  continuum – subtle, indirect, and highly controlled</a:t>
            </a:r>
          </a:p>
          <a:p>
            <a:pPr marL="640080" lvl="1" indent="-274320" eaLnBrk="1" fontAlgn="auto" hangingPunct="1">
              <a:spcAft>
                <a:spcPts val="0"/>
              </a:spcAft>
              <a:buFont typeface="Wingdings 2"/>
              <a:buChar char=""/>
              <a:defRPr/>
            </a:pPr>
            <a:r>
              <a:rPr lang="en-US" sz="2400" b="1" dirty="0" smtClean="0">
                <a:solidFill>
                  <a:schemeClr val="accent2">
                    <a:lumMod val="50000"/>
                  </a:schemeClr>
                </a:solidFill>
              </a:rPr>
              <a:t>Dysfunctional Conflicts</a:t>
            </a:r>
            <a:r>
              <a:rPr lang="en-US" sz="2400" dirty="0" smtClean="0">
                <a:solidFill>
                  <a:schemeClr val="accent2">
                    <a:lumMod val="50000"/>
                  </a:schemeClr>
                </a:solidFill>
              </a:rPr>
              <a:t>: upper range – highly destructive activities such as strikes and riots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6"/>
          <p:cNvSpPr>
            <a:spLocks noGrp="1" noChangeArrowheads="1"/>
          </p:cNvSpPr>
          <p:nvPr>
            <p:ph type="title"/>
          </p:nvPr>
        </p:nvSpPr>
        <p:spPr>
          <a:xfrm>
            <a:off x="612775" y="228600"/>
            <a:ext cx="8153400" cy="990600"/>
          </a:xfrm>
        </p:spPr>
        <p:txBody>
          <a:bodyPr/>
          <a:lstStyle/>
          <a:p>
            <a:pPr eaLnBrk="1" hangingPunct="1"/>
            <a:r>
              <a:rPr lang="en-US" smtClean="0"/>
              <a:t>Stage V: Outcomes </a:t>
            </a:r>
          </a:p>
        </p:txBody>
      </p:sp>
      <p:sp>
        <p:nvSpPr>
          <p:cNvPr id="14338" name="Rectangle 6"/>
          <p:cNvSpPr>
            <a:spLocks noGrp="1" noChangeArrowheads="1"/>
          </p:cNvSpPr>
          <p:nvPr>
            <p:ph type="sldNum" sz="quarter" idx="12"/>
          </p:nvPr>
        </p:nvSpPr>
        <p:spPr/>
        <p:txBody>
          <a:bodyPr>
            <a:normAutofit fontScale="70000" lnSpcReduction="20000"/>
          </a:bodyPr>
          <a:lstStyle/>
          <a:p>
            <a:pPr>
              <a:defRPr/>
            </a:pPr>
            <a:r>
              <a:rPr lang="en-US"/>
              <a:t>13-</a:t>
            </a:r>
            <a:fld id="{DF954EC3-3D3D-437A-ABFD-6E8843D9B51B}" type="slidenum">
              <a:rPr lang="en-US"/>
              <a:pPr>
                <a:defRPr/>
              </a:pPr>
              <a:t>13</a:t>
            </a:fld>
            <a:endParaRPr lang="en-US"/>
          </a:p>
        </p:txBody>
      </p:sp>
      <p:sp>
        <p:nvSpPr>
          <p:cNvPr id="14340" name="Rectangle 7"/>
          <p:cNvSpPr>
            <a:spLocks noGrp="1" noChangeArrowheads="1"/>
          </p:cNvSpPr>
          <p:nvPr>
            <p:ph sz="quarter" idx="1"/>
          </p:nvPr>
        </p:nvSpPr>
        <p:spPr>
          <a:xfrm>
            <a:off x="1295400" y="1682750"/>
            <a:ext cx="7450138" cy="4413250"/>
          </a:xfrm>
        </p:spPr>
        <p:txBody>
          <a:bodyPr>
            <a:normAutofit lnSpcReduction="10000"/>
          </a:bodyPr>
          <a:lstStyle/>
          <a:p>
            <a:pPr marL="320040" indent="-320040" eaLnBrk="1" fontAlgn="auto" hangingPunct="1">
              <a:spcAft>
                <a:spcPts val="0"/>
              </a:spcAft>
              <a:buFont typeface="Wingdings"/>
              <a:buChar char=""/>
              <a:defRPr/>
            </a:pPr>
            <a:r>
              <a:rPr lang="en-US" b="1" dirty="0" smtClean="0">
                <a:solidFill>
                  <a:schemeClr val="accent2">
                    <a:lumMod val="50000"/>
                  </a:schemeClr>
                </a:solidFill>
              </a:rPr>
              <a:t>Functional:</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Improves decision quality</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Stimulates creativity and innovation</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Encourages interest and curiosity </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Problems are aired</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Accepts change and self-evaluation</a:t>
            </a:r>
          </a:p>
          <a:p>
            <a:pPr marL="320040" indent="-320040" eaLnBrk="1" fontAlgn="auto" hangingPunct="1">
              <a:spcAft>
                <a:spcPts val="0"/>
              </a:spcAft>
              <a:buFont typeface="Wingdings"/>
              <a:buChar char=""/>
              <a:defRPr/>
            </a:pPr>
            <a:r>
              <a:rPr lang="en-US" b="1" dirty="0" smtClean="0">
                <a:solidFill>
                  <a:schemeClr val="accent2">
                    <a:lumMod val="50000"/>
                  </a:schemeClr>
                </a:solidFill>
              </a:rPr>
              <a:t>Dysfunctional:</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Group is less effective </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Cohesiveness and communications are reduced</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Leads to the destruction of the group</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5"/>
          <p:cNvSpPr>
            <a:spLocks noGrp="1" noChangeArrowheads="1"/>
          </p:cNvSpPr>
          <p:nvPr>
            <p:ph type="title"/>
          </p:nvPr>
        </p:nvSpPr>
        <p:spPr>
          <a:xfrm>
            <a:off x="612775" y="228600"/>
            <a:ext cx="8153400" cy="990600"/>
          </a:xfrm>
        </p:spPr>
        <p:txBody>
          <a:bodyPr/>
          <a:lstStyle/>
          <a:p>
            <a:pPr eaLnBrk="1" hangingPunct="1"/>
            <a:r>
              <a:rPr lang="en-US" smtClean="0"/>
              <a:t>Creating Functional Conflict</a:t>
            </a:r>
          </a:p>
        </p:txBody>
      </p:sp>
      <p:sp>
        <p:nvSpPr>
          <p:cNvPr id="15362" name="Rectangle 6"/>
          <p:cNvSpPr>
            <a:spLocks noGrp="1" noChangeArrowheads="1"/>
          </p:cNvSpPr>
          <p:nvPr>
            <p:ph type="sldNum" sz="quarter" idx="12"/>
          </p:nvPr>
        </p:nvSpPr>
        <p:spPr/>
        <p:txBody>
          <a:bodyPr>
            <a:normAutofit fontScale="70000" lnSpcReduction="20000"/>
          </a:bodyPr>
          <a:lstStyle/>
          <a:p>
            <a:pPr>
              <a:defRPr/>
            </a:pPr>
            <a:r>
              <a:rPr lang="en-US"/>
              <a:t>13-</a:t>
            </a:r>
            <a:fld id="{BCEAC48F-A896-4473-A371-C21A1175EFE9}" type="slidenum">
              <a:rPr lang="en-US"/>
              <a:pPr>
                <a:defRPr/>
              </a:pPr>
              <a:t>14</a:t>
            </a:fld>
            <a:endParaRPr lang="en-US"/>
          </a:p>
        </p:txBody>
      </p:sp>
      <p:sp>
        <p:nvSpPr>
          <p:cNvPr id="15364" name="Rectangle 6"/>
          <p:cNvSpPr>
            <a:spLocks noGrp="1" noChangeArrowheads="1"/>
          </p:cNvSpPr>
          <p:nvPr>
            <p:ph sz="quarter" idx="1"/>
          </p:nvPr>
        </p:nvSpPr>
        <p:spPr>
          <a:xfrm>
            <a:off x="398463" y="1981200"/>
            <a:ext cx="5464175" cy="41148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Managers can reward dissent and punish conflict avoiders </a:t>
            </a:r>
          </a:p>
          <a:p>
            <a:pPr marL="320040" indent="-320040" eaLnBrk="1" fontAlgn="auto" hangingPunct="1">
              <a:spcAft>
                <a:spcPts val="0"/>
              </a:spcAft>
              <a:buFont typeface="Wingdings"/>
              <a:buChar char=""/>
              <a:defRPr/>
            </a:pPr>
            <a:r>
              <a:rPr lang="en-US" dirty="0" smtClean="0">
                <a:solidFill>
                  <a:schemeClr val="accent1">
                    <a:lumMod val="50000"/>
                  </a:schemeClr>
                </a:solidFill>
              </a:rPr>
              <a:t>Managers must learn to accept bad news without sending cues that conflict is unacceptable</a:t>
            </a:r>
          </a:p>
        </p:txBody>
      </p:sp>
      <p:pic>
        <p:nvPicPr>
          <p:cNvPr id="8" name="Picture 1033" descr="C:\Users\Bob Stretch\AppData\Local\Microsoft\Windows\Temporary Internet Files\Content.IE5\SEQ5QILQ\MPj04223260000[1].jpg"/>
          <p:cNvPicPr>
            <a:picLocks noChangeAspect="1" noChangeArrowheads="1"/>
          </p:cNvPicPr>
          <p:nvPr/>
        </p:nvPicPr>
        <p:blipFill>
          <a:blip r:embed="rId3"/>
          <a:srcRect l="3656"/>
          <a:stretch>
            <a:fillRect/>
          </a:stretch>
        </p:blipFill>
        <p:spPr bwMode="auto">
          <a:xfrm>
            <a:off x="5862638" y="1682750"/>
            <a:ext cx="2846387" cy="4429125"/>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12775" y="228600"/>
            <a:ext cx="8153400" cy="990600"/>
          </a:xfrm>
        </p:spPr>
        <p:txBody>
          <a:bodyPr/>
          <a:lstStyle/>
          <a:p>
            <a:pPr eaLnBrk="1" hangingPunct="1"/>
            <a:r>
              <a:rPr lang="en-US" smtClean="0"/>
              <a:t>Negotiation</a:t>
            </a:r>
          </a:p>
        </p:txBody>
      </p:sp>
      <p:sp>
        <p:nvSpPr>
          <p:cNvPr id="16386" name="Rectangle 6"/>
          <p:cNvSpPr>
            <a:spLocks noGrp="1" noChangeArrowheads="1"/>
          </p:cNvSpPr>
          <p:nvPr>
            <p:ph type="sldNum" sz="quarter" idx="12"/>
          </p:nvPr>
        </p:nvSpPr>
        <p:spPr/>
        <p:txBody>
          <a:bodyPr>
            <a:normAutofit fontScale="70000" lnSpcReduction="20000"/>
          </a:bodyPr>
          <a:lstStyle/>
          <a:p>
            <a:pPr>
              <a:defRPr/>
            </a:pPr>
            <a:r>
              <a:rPr lang="en-US"/>
              <a:t>13-</a:t>
            </a:r>
            <a:fld id="{5876046C-B4EB-45B5-BBD7-D0CEEDDBF573}" type="slidenum">
              <a:rPr lang="en-US"/>
              <a:pPr>
                <a:defRPr/>
              </a:pPr>
              <a:t>15</a:t>
            </a:fld>
            <a:endParaRPr lang="en-US"/>
          </a:p>
        </p:txBody>
      </p:sp>
      <p:sp>
        <p:nvSpPr>
          <p:cNvPr id="16388" name="Rectangle 3"/>
          <p:cNvSpPr>
            <a:spLocks noGrp="1" noChangeArrowheads="1"/>
          </p:cNvSpPr>
          <p:nvPr>
            <p:ph sz="quarter" idx="1"/>
          </p:nvPr>
        </p:nvSpPr>
        <p:spPr>
          <a:xfrm>
            <a:off x="533400" y="1676400"/>
            <a:ext cx="8364538" cy="1676400"/>
          </a:xfrm>
        </p:spPr>
        <p:txBody>
          <a:bodyPr>
            <a:normAutofit/>
          </a:bodyPr>
          <a:lstStyle/>
          <a:p>
            <a:pPr marL="0" indent="0" algn="ctr" eaLnBrk="1" fontAlgn="auto" hangingPunct="1">
              <a:spcAft>
                <a:spcPts val="0"/>
              </a:spcAft>
              <a:buFontTx/>
              <a:buNone/>
              <a:defRPr/>
            </a:pPr>
            <a:r>
              <a:rPr lang="en-US" dirty="0" smtClean="0">
                <a:solidFill>
                  <a:schemeClr val="accent2">
                    <a:lumMod val="50000"/>
                  </a:schemeClr>
                </a:solidFill>
                <a:cs typeface="Times New Roman" pitchFamily="18" charset="0"/>
              </a:rPr>
              <a:t>Process in which two or more parties exchange goods or services and attempt to agree on the exchange rate for them</a:t>
            </a:r>
            <a:r>
              <a:rPr lang="en-US" dirty="0" smtClean="0">
                <a:solidFill>
                  <a:schemeClr val="accent2">
                    <a:lumMod val="50000"/>
                  </a:schemeClr>
                </a:solidFill>
              </a:rPr>
              <a:t> </a:t>
            </a:r>
          </a:p>
        </p:txBody>
      </p:sp>
      <p:pic>
        <p:nvPicPr>
          <p:cNvPr id="83972" name="Picture 4" descr="C:\Users\Bob Stretch\AppData\Local\Microsoft\Windows\Temporary Internet Files\Content.IE5\A7X84Z83\MPj03419020000[1].jpg"/>
          <p:cNvPicPr>
            <a:picLocks noChangeAspect="1" noChangeArrowheads="1"/>
          </p:cNvPicPr>
          <p:nvPr/>
        </p:nvPicPr>
        <p:blipFill>
          <a:blip r:embed="rId3"/>
          <a:srcRect/>
          <a:stretch>
            <a:fillRect/>
          </a:stretch>
        </p:blipFill>
        <p:spPr bwMode="auto">
          <a:xfrm>
            <a:off x="2819400" y="3429000"/>
            <a:ext cx="3657600" cy="260985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Bargaining Strategies</a:t>
            </a:r>
          </a:p>
        </p:txBody>
      </p:sp>
      <p:sp>
        <p:nvSpPr>
          <p:cNvPr id="17410" name="Rectangle 6"/>
          <p:cNvSpPr>
            <a:spLocks noGrp="1" noChangeArrowheads="1"/>
          </p:cNvSpPr>
          <p:nvPr>
            <p:ph type="sldNum" sz="quarter" idx="12"/>
          </p:nvPr>
        </p:nvSpPr>
        <p:spPr/>
        <p:txBody>
          <a:bodyPr>
            <a:normAutofit fontScale="70000" lnSpcReduction="20000"/>
          </a:bodyPr>
          <a:lstStyle/>
          <a:p>
            <a:pPr>
              <a:defRPr/>
            </a:pPr>
            <a:r>
              <a:rPr lang="en-US"/>
              <a:t>13-</a:t>
            </a:r>
            <a:fld id="{28C4D08C-F437-4D62-AC22-9356235A2049}" type="slidenum">
              <a:rPr lang="en-US"/>
              <a:pPr>
                <a:defRPr/>
              </a:pPr>
              <a:t>16</a:t>
            </a:fld>
            <a:endParaRPr lang="en-US"/>
          </a:p>
        </p:txBody>
      </p:sp>
      <p:pic>
        <p:nvPicPr>
          <p:cNvPr id="30726" name="Picture 6"/>
          <p:cNvPicPr>
            <a:picLocks noChangeAspect="1" noChangeArrowheads="1"/>
          </p:cNvPicPr>
          <p:nvPr/>
        </p:nvPicPr>
        <p:blipFill>
          <a:blip r:embed="rId3"/>
          <a:srcRect/>
          <a:stretch>
            <a:fillRect/>
          </a:stretch>
        </p:blipFill>
        <p:spPr bwMode="auto">
          <a:xfrm>
            <a:off x="685800" y="1905000"/>
            <a:ext cx="7754938" cy="3338513"/>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Distributive Bargaining Zones</a:t>
            </a:r>
          </a:p>
        </p:txBody>
      </p:sp>
      <p:sp>
        <p:nvSpPr>
          <p:cNvPr id="18434" name="Rectangle 6"/>
          <p:cNvSpPr>
            <a:spLocks noGrp="1" noChangeArrowheads="1"/>
          </p:cNvSpPr>
          <p:nvPr>
            <p:ph type="sldNum" sz="quarter" idx="12"/>
          </p:nvPr>
        </p:nvSpPr>
        <p:spPr/>
        <p:txBody>
          <a:bodyPr>
            <a:normAutofit fontScale="70000" lnSpcReduction="20000"/>
          </a:bodyPr>
          <a:lstStyle/>
          <a:p>
            <a:pPr>
              <a:defRPr/>
            </a:pPr>
            <a:r>
              <a:rPr lang="en-US"/>
              <a:t>13-</a:t>
            </a:r>
            <a:fld id="{D070E4CD-FEC0-4D7A-8AB3-F0B088E983B7}" type="slidenum">
              <a:rPr lang="en-US"/>
              <a:pPr>
                <a:defRPr/>
              </a:pPr>
              <a:t>17</a:t>
            </a:fld>
            <a:endParaRPr lang="en-US"/>
          </a:p>
        </p:txBody>
      </p:sp>
      <p:sp>
        <p:nvSpPr>
          <p:cNvPr id="5" name="Rectangle 4"/>
          <p:cNvSpPr/>
          <p:nvPr/>
        </p:nvSpPr>
        <p:spPr bwMode="auto">
          <a:xfrm>
            <a:off x="2743200" y="3048000"/>
            <a:ext cx="1066800" cy="2362200"/>
          </a:xfrm>
          <a:prstGeom prst="rect">
            <a:avLst/>
          </a:prstGeom>
          <a:gradFill rotWithShape="0">
            <a:gsLst>
              <a:gs pos="0">
                <a:srgbClr val="5E9EFF"/>
              </a:gs>
              <a:gs pos="39999">
                <a:srgbClr val="85C2FF"/>
              </a:gs>
              <a:gs pos="70000">
                <a:srgbClr val="C4D6EB"/>
              </a:gs>
              <a:gs pos="100000">
                <a:srgbClr val="FFEBFA"/>
              </a:gs>
            </a:gsLst>
            <a:lin ang="5400000" scaled="0"/>
          </a:gradFill>
          <a:ln w="15875" cap="flat" cmpd="sng" algn="ctr">
            <a:solidFill>
              <a:schemeClr val="accent4">
                <a:lumMod val="10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wrap="none" anchor="ctr"/>
          <a:lstStyle/>
          <a:p>
            <a:pPr algn="ctr">
              <a:defRPr/>
            </a:pPr>
            <a:endParaRPr lang="en-US">
              <a:cs typeface="+mn-cs"/>
            </a:endParaRPr>
          </a:p>
        </p:txBody>
      </p:sp>
      <p:sp>
        <p:nvSpPr>
          <p:cNvPr id="6" name="Rectangle 5"/>
          <p:cNvSpPr/>
          <p:nvPr/>
        </p:nvSpPr>
        <p:spPr bwMode="auto">
          <a:xfrm>
            <a:off x="5257800" y="1752600"/>
            <a:ext cx="1066800" cy="2362200"/>
          </a:xfrm>
          <a:prstGeom prst="rect">
            <a:avLst/>
          </a:prstGeom>
          <a:gradFill rotWithShape="0">
            <a:gsLst>
              <a:gs pos="0">
                <a:schemeClr val="bg2">
                  <a:lumMod val="75000"/>
                </a:schemeClr>
              </a:gs>
              <a:gs pos="39999">
                <a:schemeClr val="bg2">
                  <a:lumMod val="60000"/>
                  <a:lumOff val="40000"/>
                </a:schemeClr>
              </a:gs>
              <a:gs pos="70000">
                <a:schemeClr val="bg2">
                  <a:lumMod val="40000"/>
                  <a:lumOff val="60000"/>
                </a:schemeClr>
              </a:gs>
              <a:gs pos="100000">
                <a:schemeClr val="bg2">
                  <a:lumMod val="20000"/>
                  <a:lumOff val="80000"/>
                </a:schemeClr>
              </a:gs>
            </a:gsLst>
            <a:lin ang="16200000" scaled="0"/>
          </a:gradFill>
          <a:ln w="15875" cap="flat" cmpd="sng" algn="ctr">
            <a:solidFill>
              <a:schemeClr val="accent4">
                <a:lumMod val="10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wrap="none" anchor="ctr"/>
          <a:lstStyle/>
          <a:p>
            <a:pPr algn="ctr">
              <a:defRPr/>
            </a:pPr>
            <a:endParaRPr lang="en-US">
              <a:cs typeface="+mn-cs"/>
            </a:endParaRPr>
          </a:p>
        </p:txBody>
      </p:sp>
      <p:sp>
        <p:nvSpPr>
          <p:cNvPr id="7" name="Rectangle 6"/>
          <p:cNvSpPr/>
          <p:nvPr/>
        </p:nvSpPr>
        <p:spPr bwMode="auto">
          <a:xfrm>
            <a:off x="4038600" y="3048000"/>
            <a:ext cx="990600" cy="1066800"/>
          </a:xfrm>
          <a:prstGeom prst="rect">
            <a:avLst/>
          </a:prstGeom>
          <a:gradFill rotWithShape="0">
            <a:gsLst>
              <a:gs pos="0">
                <a:schemeClr val="bg2">
                  <a:lumMod val="75000"/>
                </a:schemeClr>
              </a:gs>
              <a:gs pos="39999">
                <a:schemeClr val="bg2">
                  <a:lumMod val="60000"/>
                  <a:lumOff val="40000"/>
                </a:schemeClr>
              </a:gs>
              <a:gs pos="70000">
                <a:schemeClr val="accent5">
                  <a:lumMod val="60000"/>
                  <a:lumOff val="40000"/>
                </a:schemeClr>
              </a:gs>
              <a:gs pos="100000">
                <a:srgbClr val="00B0F0">
                  <a:alpha val="66000"/>
                </a:srgbClr>
              </a:gs>
            </a:gsLst>
            <a:lin ang="16200000" scaled="0"/>
          </a:gradFill>
          <a:ln w="15875" cap="flat" cmpd="sng" algn="ctr">
            <a:solidFill>
              <a:schemeClr val="accent4">
                <a:lumMod val="10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wrap="none" anchor="ctr"/>
          <a:lstStyle/>
          <a:p>
            <a:pPr algn="ctr">
              <a:defRPr/>
            </a:pPr>
            <a:endParaRPr lang="en-US">
              <a:cs typeface="+mn-cs"/>
            </a:endParaRPr>
          </a:p>
        </p:txBody>
      </p:sp>
      <p:sp>
        <p:nvSpPr>
          <p:cNvPr id="8" name="TextBox 7"/>
          <p:cNvSpPr txBox="1"/>
          <p:nvPr/>
        </p:nvSpPr>
        <p:spPr>
          <a:xfrm>
            <a:off x="2743200" y="2141538"/>
            <a:ext cx="1058863" cy="830262"/>
          </a:xfrm>
          <a:prstGeom prst="rect">
            <a:avLst/>
          </a:prstGeom>
          <a:noFill/>
        </p:spPr>
        <p:txBody>
          <a:bodyPr wrap="none">
            <a:spAutoFit/>
          </a:bodyPr>
          <a:lstStyle/>
          <a:p>
            <a:pPr algn="ctr">
              <a:defRPr/>
            </a:pPr>
            <a:r>
              <a:rPr lang="en-US" dirty="0">
                <a:solidFill>
                  <a:schemeClr val="accent4">
                    <a:lumMod val="10000"/>
                  </a:schemeClr>
                </a:solidFill>
                <a:cs typeface="+mn-cs"/>
              </a:rPr>
              <a:t>Player</a:t>
            </a:r>
          </a:p>
          <a:p>
            <a:pPr algn="ctr">
              <a:defRPr/>
            </a:pPr>
            <a:r>
              <a:rPr lang="en-US" dirty="0">
                <a:solidFill>
                  <a:schemeClr val="accent4">
                    <a:lumMod val="10000"/>
                  </a:schemeClr>
                </a:solidFill>
                <a:cs typeface="+mn-cs"/>
              </a:rPr>
              <a:t>A</a:t>
            </a:r>
          </a:p>
        </p:txBody>
      </p:sp>
      <p:sp>
        <p:nvSpPr>
          <p:cNvPr id="9" name="TextBox 8"/>
          <p:cNvSpPr txBox="1"/>
          <p:nvPr/>
        </p:nvSpPr>
        <p:spPr>
          <a:xfrm>
            <a:off x="5265738" y="4267200"/>
            <a:ext cx="1058862" cy="830263"/>
          </a:xfrm>
          <a:prstGeom prst="rect">
            <a:avLst/>
          </a:prstGeom>
          <a:noFill/>
        </p:spPr>
        <p:txBody>
          <a:bodyPr>
            <a:spAutoFit/>
          </a:bodyPr>
          <a:lstStyle/>
          <a:p>
            <a:pPr algn="ctr">
              <a:defRPr/>
            </a:pPr>
            <a:r>
              <a:rPr lang="en-US" dirty="0">
                <a:solidFill>
                  <a:schemeClr val="accent4">
                    <a:lumMod val="10000"/>
                  </a:schemeClr>
                </a:solidFill>
                <a:cs typeface="+mn-cs"/>
              </a:rPr>
              <a:t>Player</a:t>
            </a:r>
          </a:p>
          <a:p>
            <a:pPr algn="ctr">
              <a:defRPr/>
            </a:pPr>
            <a:r>
              <a:rPr lang="en-US" dirty="0">
                <a:solidFill>
                  <a:schemeClr val="accent4">
                    <a:lumMod val="10000"/>
                  </a:schemeClr>
                </a:solidFill>
                <a:cs typeface="+mn-cs"/>
              </a:rPr>
              <a:t>B</a:t>
            </a:r>
          </a:p>
        </p:txBody>
      </p:sp>
      <p:cxnSp>
        <p:nvCxnSpPr>
          <p:cNvPr id="11" name="Straight Connector 10"/>
          <p:cNvCxnSpPr/>
          <p:nvPr/>
        </p:nvCxnSpPr>
        <p:spPr bwMode="auto">
          <a:xfrm flipH="1">
            <a:off x="3352800" y="4114800"/>
            <a:ext cx="1066800" cy="1588"/>
          </a:xfrm>
          <a:prstGeom prst="line">
            <a:avLst/>
          </a:prstGeom>
          <a:gradFill rotWithShape="0">
            <a:gsLst>
              <a:gs pos="0">
                <a:srgbClr val="A50021"/>
              </a:gs>
              <a:gs pos="50000">
                <a:srgbClr val="A50021">
                  <a:gamma/>
                  <a:shade val="46275"/>
                  <a:invGamma/>
                </a:srgbClr>
              </a:gs>
              <a:gs pos="100000">
                <a:srgbClr val="A50021"/>
              </a:gs>
            </a:gsLst>
            <a:lin ang="5400000" scaled="1"/>
          </a:gradFill>
          <a:ln w="25400" cap="flat" cmpd="sng" algn="ctr">
            <a:solidFill>
              <a:srgbClr val="C00000"/>
            </a:solidFill>
            <a:prstDash val="dash"/>
            <a:round/>
            <a:headEnd type="none" w="med" len="med"/>
            <a:tailEnd type="none" w="med" len="med"/>
          </a:ln>
          <a:effectLst>
            <a:outerShdw blurRad="50800" dist="76200" dir="8100000" algn="tr" rotWithShape="0">
              <a:prstClr val="black">
                <a:alpha val="40000"/>
              </a:prstClr>
            </a:outerShdw>
          </a:effectLst>
        </p:spPr>
      </p:cxnSp>
      <p:cxnSp>
        <p:nvCxnSpPr>
          <p:cNvPr id="13" name="Straight Connector 12"/>
          <p:cNvCxnSpPr/>
          <p:nvPr/>
        </p:nvCxnSpPr>
        <p:spPr bwMode="auto">
          <a:xfrm rot="10800000" flipH="1">
            <a:off x="4724400" y="3048000"/>
            <a:ext cx="1066800" cy="1588"/>
          </a:xfrm>
          <a:prstGeom prst="line">
            <a:avLst/>
          </a:prstGeom>
          <a:gradFill rotWithShape="0">
            <a:gsLst>
              <a:gs pos="0">
                <a:srgbClr val="A50021"/>
              </a:gs>
              <a:gs pos="50000">
                <a:srgbClr val="A50021">
                  <a:gamma/>
                  <a:shade val="46275"/>
                  <a:invGamma/>
                </a:srgbClr>
              </a:gs>
              <a:gs pos="100000">
                <a:srgbClr val="A50021"/>
              </a:gs>
            </a:gsLst>
            <a:lin ang="5400000" scaled="1"/>
          </a:gradFill>
          <a:ln w="25400" cap="flat" cmpd="sng" algn="ctr">
            <a:solidFill>
              <a:srgbClr val="C00000"/>
            </a:solidFill>
            <a:prstDash val="dash"/>
            <a:round/>
            <a:headEnd type="none" w="med" len="med"/>
            <a:tailEnd type="none" w="med" len="med"/>
          </a:ln>
          <a:effectLst>
            <a:outerShdw blurRad="50800" dist="76200" dir="8100000" algn="tr" rotWithShape="0">
              <a:prstClr val="black">
                <a:alpha val="40000"/>
              </a:prstClr>
            </a:outerShdw>
          </a:effectLst>
        </p:spPr>
      </p:cxnSp>
      <p:sp>
        <p:nvSpPr>
          <p:cNvPr id="16" name="Rounded Rectangular Callout 15"/>
          <p:cNvSpPr/>
          <p:nvPr/>
        </p:nvSpPr>
        <p:spPr bwMode="auto">
          <a:xfrm>
            <a:off x="6629400" y="4267200"/>
            <a:ext cx="1905000" cy="1143000"/>
          </a:xfrm>
          <a:prstGeom prst="wedgeRoundRectCallout">
            <a:avLst>
              <a:gd name="adj1" fmla="val -66433"/>
              <a:gd name="adj2" fmla="val -60750"/>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B’s Resistance Point</a:t>
            </a:r>
          </a:p>
        </p:txBody>
      </p:sp>
      <p:sp>
        <p:nvSpPr>
          <p:cNvPr id="17" name="Rounded Rectangular Callout 16"/>
          <p:cNvSpPr/>
          <p:nvPr/>
        </p:nvSpPr>
        <p:spPr bwMode="auto">
          <a:xfrm>
            <a:off x="457200" y="4800600"/>
            <a:ext cx="1905000" cy="1143000"/>
          </a:xfrm>
          <a:prstGeom prst="wedgeRoundRectCallout">
            <a:avLst>
              <a:gd name="adj1" fmla="val 70967"/>
              <a:gd name="adj2" fmla="val 4250"/>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A’s Resistance Point</a:t>
            </a:r>
          </a:p>
        </p:txBody>
      </p:sp>
      <p:sp>
        <p:nvSpPr>
          <p:cNvPr id="18" name="Rounded Rectangular Callout 17"/>
          <p:cNvSpPr/>
          <p:nvPr/>
        </p:nvSpPr>
        <p:spPr bwMode="auto">
          <a:xfrm>
            <a:off x="6629400" y="1676400"/>
            <a:ext cx="1905000" cy="838200"/>
          </a:xfrm>
          <a:prstGeom prst="wedgeRoundRectCallout">
            <a:avLst>
              <a:gd name="adj1" fmla="val -65833"/>
              <a:gd name="adj2" fmla="val -38750"/>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B’s Target Point</a:t>
            </a:r>
          </a:p>
        </p:txBody>
      </p:sp>
      <p:sp>
        <p:nvSpPr>
          <p:cNvPr id="19" name="Rounded Rectangular Callout 18"/>
          <p:cNvSpPr/>
          <p:nvPr/>
        </p:nvSpPr>
        <p:spPr bwMode="auto">
          <a:xfrm>
            <a:off x="533400" y="2133600"/>
            <a:ext cx="1905000" cy="838200"/>
          </a:xfrm>
          <a:prstGeom prst="wedgeRoundRectCallout">
            <a:avLst>
              <a:gd name="adj1" fmla="val 66167"/>
              <a:gd name="adj2" fmla="val 62159"/>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A’s Target Point</a:t>
            </a:r>
          </a:p>
        </p:txBody>
      </p:sp>
      <p:sp>
        <p:nvSpPr>
          <p:cNvPr id="20" name="Rounded Rectangular Callout 19"/>
          <p:cNvSpPr/>
          <p:nvPr/>
        </p:nvSpPr>
        <p:spPr bwMode="auto">
          <a:xfrm>
            <a:off x="6629400" y="2819400"/>
            <a:ext cx="1905000" cy="1143000"/>
          </a:xfrm>
          <a:prstGeom prst="wedgeRoundRectCallout">
            <a:avLst>
              <a:gd name="adj1" fmla="val -91633"/>
              <a:gd name="adj2" fmla="val -61750"/>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B’s Aspiration Range</a:t>
            </a:r>
          </a:p>
        </p:txBody>
      </p:sp>
      <p:sp>
        <p:nvSpPr>
          <p:cNvPr id="21" name="Rounded Rectangular Callout 20"/>
          <p:cNvSpPr/>
          <p:nvPr/>
        </p:nvSpPr>
        <p:spPr bwMode="auto">
          <a:xfrm>
            <a:off x="457200" y="3352800"/>
            <a:ext cx="1905000" cy="1143000"/>
          </a:xfrm>
          <a:prstGeom prst="wedgeRoundRectCallout">
            <a:avLst>
              <a:gd name="adj1" fmla="val 95567"/>
              <a:gd name="adj2" fmla="val -43750"/>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A’s Aspiration Range</a:t>
            </a:r>
          </a:p>
        </p:txBody>
      </p:sp>
      <p:sp>
        <p:nvSpPr>
          <p:cNvPr id="22" name="Rounded Rectangular Callout 21"/>
          <p:cNvSpPr/>
          <p:nvPr/>
        </p:nvSpPr>
        <p:spPr bwMode="auto">
          <a:xfrm>
            <a:off x="4191000" y="5181600"/>
            <a:ext cx="1905000" cy="838200"/>
          </a:xfrm>
          <a:prstGeom prst="wedgeRoundRectCallout">
            <a:avLst>
              <a:gd name="adj1" fmla="val -32233"/>
              <a:gd name="adj2" fmla="val -238841"/>
              <a:gd name="adj3" fmla="val 16667"/>
            </a:avLst>
          </a:prstGeom>
          <a:solidFill>
            <a:schemeClr val="bg1"/>
          </a:solidFill>
          <a:ln w="15875" cap="flat" cmpd="sng" algn="ctr">
            <a:solidFill>
              <a:schemeClr val="accent4">
                <a:lumMod val="25000"/>
              </a:schemeClr>
            </a:solidFill>
            <a:prstDash val="solid"/>
            <a:round/>
            <a:headEnd type="none" w="med" len="med"/>
            <a:tailEnd type="none" w="med" len="med"/>
          </a:ln>
          <a:effectLst>
            <a:outerShdw blurRad="50800" dist="76200" dir="8100000" algn="tr" rotWithShape="0">
              <a:prstClr val="black">
                <a:alpha val="40000"/>
              </a:prstClr>
            </a:outerShdw>
          </a:effectLst>
        </p:spPr>
        <p:txBody>
          <a:bodyPr anchor="ctr"/>
          <a:lstStyle/>
          <a:p>
            <a:pPr algn="ctr">
              <a:defRPr/>
            </a:pPr>
            <a:r>
              <a:rPr lang="en-US" dirty="0">
                <a:solidFill>
                  <a:schemeClr val="accent4">
                    <a:lumMod val="10000"/>
                  </a:schemeClr>
                </a:solidFill>
                <a:cs typeface="+mn-cs"/>
              </a:rPr>
              <a:t>Settlement Range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228600"/>
            <a:ext cx="9144000" cy="990600"/>
          </a:xfrm>
        </p:spPr>
        <p:txBody>
          <a:bodyPr/>
          <a:lstStyle/>
          <a:p>
            <a:pPr eaLnBrk="1" hangingPunct="1"/>
            <a:r>
              <a:rPr lang="en-US" sz="3600" smtClean="0"/>
              <a:t>Necessary Conditions for Integrative Bargaining</a:t>
            </a:r>
          </a:p>
        </p:txBody>
      </p:sp>
      <p:sp>
        <p:nvSpPr>
          <p:cNvPr id="19458" name="Rectangle 6"/>
          <p:cNvSpPr>
            <a:spLocks noGrp="1" noChangeArrowheads="1"/>
          </p:cNvSpPr>
          <p:nvPr>
            <p:ph type="sldNum" sz="quarter" idx="12"/>
          </p:nvPr>
        </p:nvSpPr>
        <p:spPr/>
        <p:txBody>
          <a:bodyPr>
            <a:normAutofit fontScale="70000" lnSpcReduction="20000"/>
          </a:bodyPr>
          <a:lstStyle/>
          <a:p>
            <a:pPr>
              <a:defRPr/>
            </a:pPr>
            <a:r>
              <a:rPr lang="en-US"/>
              <a:t>13-</a:t>
            </a:r>
            <a:fld id="{DCA01873-5F94-4F42-9CDB-F603DC7D81E3}" type="slidenum">
              <a:rPr lang="en-US"/>
              <a:pPr>
                <a:defRPr/>
              </a:pPr>
              <a:t>18</a:t>
            </a:fld>
            <a:endParaRPr lang="en-US"/>
          </a:p>
        </p:txBody>
      </p:sp>
      <p:sp>
        <p:nvSpPr>
          <p:cNvPr id="19460" name="Content Placeholder 3"/>
          <p:cNvSpPr>
            <a:spLocks noGrp="1"/>
          </p:cNvSpPr>
          <p:nvPr>
            <p:ph sz="quarter" idx="1"/>
          </p:nvPr>
        </p:nvSpPr>
        <p:spPr>
          <a:xfrm>
            <a:off x="398463" y="1531938"/>
            <a:ext cx="8347075" cy="3429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Parties must be open with information and candid about their concerns</a:t>
            </a:r>
          </a:p>
          <a:p>
            <a:pPr marL="320040" indent="-320040" eaLnBrk="1" fontAlgn="auto" hangingPunct="1">
              <a:spcAft>
                <a:spcPts val="0"/>
              </a:spcAft>
              <a:buFont typeface="Wingdings"/>
              <a:buChar char=""/>
              <a:defRPr/>
            </a:pPr>
            <a:r>
              <a:rPr lang="en-US" dirty="0" smtClean="0">
                <a:solidFill>
                  <a:schemeClr val="accent2">
                    <a:lumMod val="50000"/>
                  </a:schemeClr>
                </a:solidFill>
              </a:rPr>
              <a:t>Both parties must be sensitive regarding the other’s needs</a:t>
            </a:r>
          </a:p>
          <a:p>
            <a:pPr marL="320040" indent="-320040" eaLnBrk="1" fontAlgn="auto" hangingPunct="1">
              <a:spcAft>
                <a:spcPts val="0"/>
              </a:spcAft>
              <a:buFont typeface="Wingdings"/>
              <a:buChar char=""/>
              <a:defRPr/>
            </a:pPr>
            <a:r>
              <a:rPr lang="en-US" dirty="0" smtClean="0">
                <a:solidFill>
                  <a:schemeClr val="accent2">
                    <a:lumMod val="50000"/>
                  </a:schemeClr>
                </a:solidFill>
              </a:rPr>
              <a:t>Parties must be able to trust each other</a:t>
            </a:r>
          </a:p>
          <a:p>
            <a:pPr marL="320040" indent="-320040" eaLnBrk="1" fontAlgn="auto" hangingPunct="1">
              <a:spcAft>
                <a:spcPts val="0"/>
              </a:spcAft>
              <a:buFont typeface="Wingdings"/>
              <a:buChar char=""/>
              <a:defRPr/>
            </a:pPr>
            <a:r>
              <a:rPr lang="en-US" dirty="0" smtClean="0">
                <a:solidFill>
                  <a:schemeClr val="accent2">
                    <a:lumMod val="50000"/>
                  </a:schemeClr>
                </a:solidFill>
              </a:rPr>
              <a:t>Both parties must be willing to be flexible</a:t>
            </a:r>
          </a:p>
        </p:txBody>
      </p:sp>
      <p:pic>
        <p:nvPicPr>
          <p:cNvPr id="88068" name="Picture 4" descr="C:\Users\Bob Stretch\AppData\Local\Microsoft\Windows\Temporary Internet Files\Content.IE5\K0JS0KIR\MPj04016480000[1].jpg"/>
          <p:cNvPicPr>
            <a:picLocks noChangeAspect="1" noChangeArrowheads="1"/>
          </p:cNvPicPr>
          <p:nvPr/>
        </p:nvPicPr>
        <p:blipFill>
          <a:blip r:embed="rId3"/>
          <a:srcRect l="13397" t="76855"/>
          <a:stretch>
            <a:fillRect/>
          </a:stretch>
        </p:blipFill>
        <p:spPr bwMode="auto">
          <a:xfrm>
            <a:off x="2371725" y="4870450"/>
            <a:ext cx="4419600" cy="1301750"/>
          </a:xfrm>
          <a:prstGeom prst="rect">
            <a:avLst/>
          </a:prstGeom>
          <a:noFill/>
          <a:ln w="15875">
            <a:solidFill>
              <a:schemeClr val="accent4">
                <a:lumMod val="25000"/>
              </a:schemeClr>
            </a:solidFill>
          </a:ln>
          <a:effectLst>
            <a:outerShdw blurRad="50800" dist="76200" dir="8100000" algn="tr"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The Negotiation Process</a:t>
            </a:r>
          </a:p>
        </p:txBody>
      </p:sp>
      <p:sp>
        <p:nvSpPr>
          <p:cNvPr id="20482" name="Rectangle 6"/>
          <p:cNvSpPr>
            <a:spLocks noGrp="1" noChangeArrowheads="1"/>
          </p:cNvSpPr>
          <p:nvPr>
            <p:ph type="sldNum" sz="quarter" idx="12"/>
          </p:nvPr>
        </p:nvSpPr>
        <p:spPr/>
        <p:txBody>
          <a:bodyPr>
            <a:normAutofit fontScale="70000" lnSpcReduction="20000"/>
          </a:bodyPr>
          <a:lstStyle/>
          <a:p>
            <a:pPr>
              <a:defRPr/>
            </a:pPr>
            <a:r>
              <a:rPr lang="en-US"/>
              <a:t>13-</a:t>
            </a:r>
            <a:fld id="{12FF2FB8-568D-4E1B-8606-8909D7A4A3E6}" type="slidenum">
              <a:rPr lang="en-US"/>
              <a:pPr>
                <a:defRPr/>
              </a:pPr>
              <a:t>19</a:t>
            </a:fld>
            <a:endParaRPr lang="en-US"/>
          </a:p>
        </p:txBody>
      </p:sp>
      <p:pic>
        <p:nvPicPr>
          <p:cNvPr id="57350" name="Picture 6" descr="C:\Users\Bob Stretch\AppData\Local\Microsoft\Windows\Temporary Internet Files\Content.IE5\SEQ5QILQ\MPj04383700000[1].jpg"/>
          <p:cNvPicPr>
            <a:picLocks noChangeAspect="1" noChangeArrowheads="1"/>
          </p:cNvPicPr>
          <p:nvPr/>
        </p:nvPicPr>
        <p:blipFill>
          <a:blip r:embed="rId3"/>
          <a:srcRect/>
          <a:stretch>
            <a:fillRect/>
          </a:stretch>
        </p:blipFill>
        <p:spPr bwMode="auto">
          <a:xfrm>
            <a:off x="1066800" y="1676400"/>
            <a:ext cx="6400800" cy="4286250"/>
          </a:xfrm>
          <a:prstGeom prst="rect">
            <a:avLst/>
          </a:prstGeom>
          <a:noFill/>
          <a:ln w="15875">
            <a:solidFill>
              <a:schemeClr val="accent4">
                <a:lumMod val="10000"/>
              </a:schemeClr>
            </a:solidFill>
          </a:ln>
          <a:effectLst>
            <a:outerShdw blurRad="50800" dist="88900" dir="8100000" algn="tr" rotWithShape="0">
              <a:prstClr val="black">
                <a:alpha val="40000"/>
              </a:prstClr>
            </a:outerShdw>
          </a:effectLst>
        </p:spPr>
      </p:pic>
      <p:pic>
        <p:nvPicPr>
          <p:cNvPr id="57349" name="Picture 5"/>
          <p:cNvPicPr>
            <a:picLocks noChangeAspect="1" noChangeArrowheads="1"/>
          </p:cNvPicPr>
          <p:nvPr/>
        </p:nvPicPr>
        <p:blipFill>
          <a:blip r:embed="rId4"/>
          <a:srcRect/>
          <a:stretch>
            <a:fillRect/>
          </a:stretch>
        </p:blipFill>
        <p:spPr bwMode="auto">
          <a:xfrm>
            <a:off x="6165850" y="1608138"/>
            <a:ext cx="2185988" cy="4929187"/>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
        <p:nvSpPr>
          <p:cNvPr id="49157" name="TextBox 7"/>
          <p:cNvSpPr txBox="1">
            <a:spLocks noChangeArrowheads="1"/>
          </p:cNvSpPr>
          <p:nvPr/>
        </p:nvSpPr>
        <p:spPr bwMode="auto">
          <a:xfrm>
            <a:off x="4343400" y="1828800"/>
            <a:ext cx="1905000" cy="461963"/>
          </a:xfrm>
          <a:prstGeom prst="rect">
            <a:avLst/>
          </a:prstGeom>
          <a:noFill/>
          <a:ln w="9525">
            <a:noFill/>
            <a:miter lim="800000"/>
            <a:headEnd/>
            <a:tailEnd/>
          </a:ln>
        </p:spPr>
        <p:txBody>
          <a:bodyPr>
            <a:spAutoFit/>
          </a:bodyPr>
          <a:lstStyle/>
          <a:p>
            <a:pPr algn="ctr"/>
            <a:r>
              <a:rPr lang="en-US"/>
              <a:t>BATNA</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Rectangle 2"/>
          <p:cNvSpPr>
            <a:spLocks noGrp="1" noChangeArrowheads="1"/>
          </p:cNvSpPr>
          <p:nvPr>
            <p:ph type="subTitle" idx="4294967295"/>
          </p:nvPr>
        </p:nvSpPr>
        <p:spPr>
          <a:xfrm>
            <a:off x="457200" y="3352800"/>
            <a:ext cx="8229600" cy="2743200"/>
          </a:xfrm>
        </p:spPr>
        <p:txBody>
          <a:bodyPr/>
          <a:lstStyle/>
          <a:p>
            <a:pPr eaLnBrk="1" fontAlgn="auto" hangingPunct="1">
              <a:spcAft>
                <a:spcPts val="0"/>
              </a:spcAft>
              <a:buFont typeface="Wingdings"/>
              <a:buNone/>
              <a:defRPr/>
            </a:pPr>
            <a:r>
              <a:rPr lang="en-US" b="1" dirty="0" smtClean="0">
                <a:solidFill>
                  <a:schemeClr val="accent1">
                    <a:lumMod val="50000"/>
                  </a:schemeClr>
                </a:solidFill>
              </a:rPr>
              <a:t>Chapter 13 </a:t>
            </a:r>
          </a:p>
          <a:p>
            <a:pPr eaLnBrk="1" fontAlgn="auto" hangingPunct="1">
              <a:spcAft>
                <a:spcPts val="0"/>
              </a:spcAft>
              <a:buFont typeface="Wingdings"/>
              <a:buNone/>
              <a:defRPr/>
            </a:pPr>
            <a:endParaRPr lang="en-US" sz="1000" b="1" dirty="0" smtClean="0">
              <a:solidFill>
                <a:schemeClr val="accent1">
                  <a:lumMod val="50000"/>
                </a:schemeClr>
              </a:solidFill>
            </a:endParaRPr>
          </a:p>
          <a:p>
            <a:pPr eaLnBrk="1" fontAlgn="auto" hangingPunct="1">
              <a:spcAft>
                <a:spcPts val="0"/>
              </a:spcAft>
              <a:buFont typeface="Wingdings"/>
              <a:buNone/>
              <a:defRPr/>
            </a:pPr>
            <a:endParaRPr lang="en-US" sz="1000" b="1" dirty="0" smtClean="0">
              <a:solidFill>
                <a:schemeClr val="accent1">
                  <a:lumMod val="50000"/>
                </a:schemeClr>
              </a:solidFill>
            </a:endParaRPr>
          </a:p>
          <a:p>
            <a:pPr eaLnBrk="1" fontAlgn="auto" hangingPunct="1">
              <a:spcAft>
                <a:spcPts val="0"/>
              </a:spcAft>
              <a:buFont typeface="Wingdings"/>
              <a:buNone/>
              <a:defRPr/>
            </a:pPr>
            <a:r>
              <a:rPr lang="en-US" sz="4400" b="1" i="1" dirty="0" smtClean="0">
                <a:solidFill>
                  <a:schemeClr val="accent1">
                    <a:lumMod val="50000"/>
                  </a:schemeClr>
                </a:solidFill>
              </a:rPr>
              <a:t>Conflict and Negotiation</a:t>
            </a:r>
            <a:endParaRPr lang="en-US" sz="4000" dirty="0" smtClean="0">
              <a:solidFill>
                <a:schemeClr val="accent1">
                  <a:lumMod val="50000"/>
                </a:schemeClr>
              </a:solidFill>
            </a:endParaRPr>
          </a:p>
        </p:txBody>
      </p:sp>
      <p:sp>
        <p:nvSpPr>
          <p:cNvPr id="14338" name="Rectangle 6"/>
          <p:cNvSpPr>
            <a:spLocks noGrp="1" noChangeArrowheads="1"/>
          </p:cNvSpPr>
          <p:nvPr>
            <p:ph type="sldNum" sz="quarter" idx="11"/>
          </p:nvPr>
        </p:nvSpPr>
        <p:spPr bwMode="auto">
          <a:noFill/>
          <a:ln>
            <a:miter lim="800000"/>
            <a:headEnd/>
            <a:tailEnd/>
          </a:ln>
        </p:spPr>
        <p:txBody>
          <a:bodyPr wrap="square" lIns="91440" tIns="45720" rIns="91440" bIns="45720" numCol="1" compatLnSpc="1">
            <a:prstTxWarp prst="textNoShape">
              <a:avLst/>
            </a:prstTxWarp>
          </a:bodyPr>
          <a:lstStyle/>
          <a:p>
            <a:r>
              <a:rPr lang="en-US" smtClean="0">
                <a:cs typeface="Arial" charset="0"/>
              </a:rPr>
              <a:t>13-</a:t>
            </a:r>
            <a:fld id="{BC6DFA9F-341D-4AC1-8DE5-6F700688D6F0}" type="slidenum">
              <a:rPr lang="en-US" smtClean="0">
                <a:cs typeface="Arial" charset="0"/>
              </a:rPr>
              <a:pPr/>
              <a:t>2</a:t>
            </a:fld>
            <a:endParaRPr lang="en-US" smtClean="0">
              <a:cs typeface="Arial" charset="0"/>
            </a:endParaRPr>
          </a:p>
        </p:txBody>
      </p:sp>
      <p:sp>
        <p:nvSpPr>
          <p:cNvPr id="14339" name="Line 6"/>
          <p:cNvSpPr>
            <a:spLocks noChangeShapeType="1"/>
          </p:cNvSpPr>
          <p:nvPr/>
        </p:nvSpPr>
        <p:spPr bwMode="auto">
          <a:xfrm>
            <a:off x="457200" y="3124200"/>
            <a:ext cx="8305800" cy="0"/>
          </a:xfrm>
          <a:prstGeom prst="line">
            <a:avLst/>
          </a:prstGeom>
          <a:noFill/>
          <a:ln w="38100">
            <a:solidFill>
              <a:schemeClr val="tx1"/>
            </a:solidFill>
            <a:round/>
            <a:headEnd/>
            <a:tailEnd/>
          </a:ln>
        </p:spPr>
        <p:txBody>
          <a:bodyPr wrap="none" anchor="ctr"/>
          <a:lstStyle/>
          <a:p>
            <a:endParaRPr lang="en-US"/>
          </a:p>
        </p:txBody>
      </p:sp>
      <p:sp>
        <p:nvSpPr>
          <p:cNvPr id="13" name="Rectangle 3"/>
          <p:cNvSpPr txBox="1">
            <a:spLocks noChangeArrowheads="1"/>
          </p:cNvSpPr>
          <p:nvPr/>
        </p:nvSpPr>
        <p:spPr bwMode="auto">
          <a:xfrm>
            <a:off x="381000" y="685800"/>
            <a:ext cx="8213725" cy="1981200"/>
          </a:xfrm>
          <a:prstGeom prst="rect">
            <a:avLst/>
          </a:prstGeom>
          <a:noFill/>
          <a:ln w="9525">
            <a:noFill/>
            <a:miter lim="800000"/>
            <a:headEnd/>
            <a:tailEnd/>
          </a:ln>
        </p:spPr>
        <p:txBody>
          <a:bodyPr/>
          <a:lstStyle/>
          <a:p>
            <a:pPr algn="ctr">
              <a:spcBef>
                <a:spcPct val="20000"/>
              </a:spcBef>
              <a:defRPr/>
            </a:pPr>
            <a:r>
              <a:rPr lang="en-US" sz="2800" b="1" kern="0" dirty="0">
                <a:solidFill>
                  <a:schemeClr val="accent2">
                    <a:lumMod val="50000"/>
                  </a:schemeClr>
                </a:solidFill>
                <a:latin typeface="+mj-lt"/>
                <a:ea typeface="Tahoma" pitchFamily="34" charset="0"/>
                <a:cs typeface="Tahoma" pitchFamily="34" charset="0"/>
              </a:rPr>
              <a:t>Essentials of </a:t>
            </a:r>
          </a:p>
          <a:p>
            <a:pPr algn="ctr">
              <a:spcBef>
                <a:spcPct val="20000"/>
              </a:spcBef>
              <a:defRPr/>
            </a:pPr>
            <a:r>
              <a:rPr lang="en-US" sz="2800" b="1" kern="0" dirty="0">
                <a:solidFill>
                  <a:schemeClr val="accent2">
                    <a:lumMod val="50000"/>
                  </a:schemeClr>
                </a:solidFill>
                <a:latin typeface="+mj-lt"/>
                <a:ea typeface="Tahoma" pitchFamily="34" charset="0"/>
                <a:cs typeface="Tahoma" pitchFamily="34" charset="0"/>
              </a:rPr>
              <a:t>Organizational Behavior</a:t>
            </a:r>
            <a:r>
              <a:rPr lang="en-US" sz="2800" kern="0" dirty="0">
                <a:solidFill>
                  <a:schemeClr val="accent2">
                    <a:lumMod val="50000"/>
                  </a:schemeClr>
                </a:solidFill>
                <a:latin typeface="+mj-lt"/>
                <a:ea typeface="Tahoma" pitchFamily="34" charset="0"/>
                <a:cs typeface="Tahoma" pitchFamily="34" charset="0"/>
              </a:rPr>
              <a:t>, </a:t>
            </a:r>
            <a:r>
              <a:rPr lang="en-US" sz="2800" b="1" kern="0" dirty="0">
                <a:solidFill>
                  <a:schemeClr val="accent2">
                    <a:lumMod val="50000"/>
                  </a:schemeClr>
                </a:solidFill>
                <a:latin typeface="+mj-lt"/>
                <a:ea typeface="Tahoma" pitchFamily="34" charset="0"/>
                <a:cs typeface="Tahoma" pitchFamily="34" charset="0"/>
              </a:rPr>
              <a:t>11/e</a:t>
            </a:r>
          </a:p>
          <a:p>
            <a:pPr algn="ctr">
              <a:spcBef>
                <a:spcPct val="20000"/>
              </a:spcBef>
              <a:defRPr/>
            </a:pPr>
            <a:endParaRPr lang="en-US" sz="2800" b="1" kern="0" dirty="0">
              <a:solidFill>
                <a:schemeClr val="accent2">
                  <a:lumMod val="50000"/>
                </a:schemeClr>
              </a:solidFill>
              <a:latin typeface="+mj-lt"/>
              <a:ea typeface="Tahoma" pitchFamily="34" charset="0"/>
              <a:cs typeface="Tahoma" pitchFamily="34" charset="0"/>
            </a:endParaRPr>
          </a:p>
          <a:p>
            <a:pPr algn="ctr">
              <a:spcBef>
                <a:spcPct val="20000"/>
              </a:spcBef>
              <a:defRPr/>
            </a:pPr>
            <a:r>
              <a:rPr lang="en-US" sz="2800" b="1" kern="0" dirty="0">
                <a:solidFill>
                  <a:schemeClr val="accent2">
                    <a:lumMod val="50000"/>
                  </a:schemeClr>
                </a:solidFill>
                <a:latin typeface="+mj-lt"/>
                <a:ea typeface="Tahoma" pitchFamily="34" charset="0"/>
                <a:cs typeface="Tahoma" pitchFamily="34" charset="0"/>
              </a:rPr>
              <a:t>Stephen P. Robbins &amp; Timothy A. Judge</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12775" y="228600"/>
            <a:ext cx="8153400" cy="990600"/>
          </a:xfrm>
        </p:spPr>
        <p:txBody>
          <a:bodyPr/>
          <a:lstStyle/>
          <a:p>
            <a:pPr eaLnBrk="1" hangingPunct="1"/>
            <a:r>
              <a:rPr lang="en-US" sz="3600" smtClean="0">
                <a:cs typeface="Times New Roman" pitchFamily="18" charset="0"/>
              </a:rPr>
              <a:t>Individual Differences in Negotiation</a:t>
            </a:r>
            <a:r>
              <a:rPr lang="en-US" sz="3600" smtClean="0"/>
              <a:t> </a:t>
            </a:r>
          </a:p>
        </p:txBody>
      </p:sp>
      <p:sp>
        <p:nvSpPr>
          <p:cNvPr id="21506" name="Rectangle 6"/>
          <p:cNvSpPr>
            <a:spLocks noGrp="1" noChangeArrowheads="1"/>
          </p:cNvSpPr>
          <p:nvPr>
            <p:ph type="sldNum" sz="quarter" idx="12"/>
          </p:nvPr>
        </p:nvSpPr>
        <p:spPr/>
        <p:txBody>
          <a:bodyPr>
            <a:normAutofit fontScale="70000" lnSpcReduction="20000"/>
          </a:bodyPr>
          <a:lstStyle/>
          <a:p>
            <a:pPr>
              <a:defRPr/>
            </a:pPr>
            <a:r>
              <a:rPr lang="en-US"/>
              <a:t>13-</a:t>
            </a:r>
            <a:fld id="{A2D9B052-C796-421D-9B9B-3EA05879B299}" type="slidenum">
              <a:rPr lang="en-US"/>
              <a:pPr>
                <a:defRPr/>
              </a:pPr>
              <a:t>20</a:t>
            </a:fld>
            <a:endParaRPr lang="en-US"/>
          </a:p>
        </p:txBody>
      </p:sp>
      <p:sp>
        <p:nvSpPr>
          <p:cNvPr id="21508" name="Rectangle 3"/>
          <p:cNvSpPr>
            <a:spLocks noGrp="1" noChangeArrowheads="1"/>
          </p:cNvSpPr>
          <p:nvPr>
            <p:ph sz="quarter" idx="1"/>
          </p:nvPr>
        </p:nvSpPr>
        <p:spPr>
          <a:xfrm>
            <a:off x="1308100" y="1455738"/>
            <a:ext cx="7432675" cy="4953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cs typeface="Times New Roman" pitchFamily="18" charset="0"/>
              </a:rPr>
              <a:t>Personality</a:t>
            </a:r>
          </a:p>
          <a:p>
            <a:pPr marL="640080" lvl="1" indent="-274320" eaLnBrk="1" fontAlgn="auto" hangingPunct="1">
              <a:spcAft>
                <a:spcPts val="0"/>
              </a:spcAft>
              <a:buFont typeface="Wingdings 2"/>
              <a:buChar char=""/>
              <a:defRPr/>
            </a:pPr>
            <a:r>
              <a:rPr lang="en-US" sz="2400" dirty="0" smtClean="0">
                <a:solidFill>
                  <a:schemeClr val="accent2">
                    <a:lumMod val="50000"/>
                  </a:schemeClr>
                </a:solidFill>
                <a:cs typeface="Times New Roman" pitchFamily="18" charset="0"/>
              </a:rPr>
              <a:t>Little evidence to support</a:t>
            </a:r>
          </a:p>
          <a:p>
            <a:pPr marL="640080" lvl="1" indent="-274320" eaLnBrk="1" fontAlgn="auto" hangingPunct="1">
              <a:spcAft>
                <a:spcPts val="0"/>
              </a:spcAft>
              <a:buFont typeface="Wingdings 2"/>
              <a:buChar char=""/>
              <a:defRPr/>
            </a:pPr>
            <a:r>
              <a:rPr lang="en-US" sz="2400" dirty="0" smtClean="0">
                <a:solidFill>
                  <a:schemeClr val="accent2">
                    <a:lumMod val="50000"/>
                  </a:schemeClr>
                </a:solidFill>
                <a:cs typeface="Times New Roman" pitchFamily="18" charset="0"/>
              </a:rPr>
              <a:t>Disagreeable introvert is best</a:t>
            </a:r>
          </a:p>
          <a:p>
            <a:pPr marL="320040" indent="-320040" eaLnBrk="1" fontAlgn="auto" hangingPunct="1">
              <a:spcAft>
                <a:spcPts val="0"/>
              </a:spcAft>
              <a:buFont typeface="Wingdings"/>
              <a:buChar char=""/>
              <a:defRPr/>
            </a:pPr>
            <a:r>
              <a:rPr lang="en-US" dirty="0" smtClean="0">
                <a:solidFill>
                  <a:schemeClr val="accent2">
                    <a:lumMod val="50000"/>
                  </a:schemeClr>
                </a:solidFill>
                <a:cs typeface="Times New Roman" pitchFamily="18" charset="0"/>
              </a:rPr>
              <a:t>Moods &amp; Emotions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cs typeface="Times New Roman" pitchFamily="18" charset="0"/>
              </a:rPr>
              <a:t>Showing anger helps in distributive negotiations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cs typeface="Times New Roman" pitchFamily="18" charset="0"/>
              </a:rPr>
              <a:t>Positive moods help integrative negotiations</a:t>
            </a:r>
          </a:p>
          <a:p>
            <a:pPr marL="320040" indent="-320040" eaLnBrk="1" fontAlgn="auto" hangingPunct="1">
              <a:spcAft>
                <a:spcPts val="0"/>
              </a:spcAft>
              <a:buFont typeface="Wingdings"/>
              <a:buChar char=""/>
              <a:defRPr/>
            </a:pPr>
            <a:r>
              <a:rPr lang="en-US" dirty="0" smtClean="0">
                <a:solidFill>
                  <a:schemeClr val="accent2">
                    <a:lumMod val="50000"/>
                  </a:schemeClr>
                </a:solidFill>
                <a:cs typeface="Times New Roman" pitchFamily="18" charset="0"/>
              </a:rPr>
              <a:t>Gender</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Men are slightly better</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Many stereotypes – low power positions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Women’s self-image as negotiators is poor</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12775" y="228600"/>
            <a:ext cx="8153400" cy="990600"/>
          </a:xfrm>
        </p:spPr>
        <p:txBody>
          <a:bodyPr/>
          <a:lstStyle/>
          <a:p>
            <a:pPr eaLnBrk="1" hangingPunct="1"/>
            <a:r>
              <a:rPr lang="en-US" sz="3600" smtClean="0"/>
              <a:t>Global Implications</a:t>
            </a:r>
          </a:p>
        </p:txBody>
      </p:sp>
      <p:sp>
        <p:nvSpPr>
          <p:cNvPr id="22530" name="Rectangle 6"/>
          <p:cNvSpPr>
            <a:spLocks noGrp="1" noChangeArrowheads="1"/>
          </p:cNvSpPr>
          <p:nvPr>
            <p:ph type="sldNum" sz="quarter" idx="12"/>
          </p:nvPr>
        </p:nvSpPr>
        <p:spPr/>
        <p:txBody>
          <a:bodyPr>
            <a:normAutofit fontScale="70000" lnSpcReduction="20000"/>
          </a:bodyPr>
          <a:lstStyle/>
          <a:p>
            <a:pPr>
              <a:defRPr/>
            </a:pPr>
            <a:r>
              <a:rPr lang="en-US"/>
              <a:t>13-</a:t>
            </a:r>
            <a:fld id="{1A0D99AF-D4FB-4298-84D8-352C1D86A15A}" type="slidenum">
              <a:rPr lang="en-US"/>
              <a:pPr>
                <a:defRPr/>
              </a:pPr>
              <a:t>21</a:t>
            </a:fld>
            <a:endParaRPr lang="en-US"/>
          </a:p>
        </p:txBody>
      </p:sp>
      <p:sp>
        <p:nvSpPr>
          <p:cNvPr id="22533" name="Rectangle 3"/>
          <p:cNvSpPr>
            <a:spLocks noGrp="1" noChangeArrowheads="1"/>
          </p:cNvSpPr>
          <p:nvPr>
            <p:ph sz="quarter" idx="1"/>
          </p:nvPr>
        </p:nvSpPr>
        <p:spPr>
          <a:xfrm>
            <a:off x="990600" y="2133600"/>
            <a:ext cx="7467600" cy="4114800"/>
          </a:xfrm>
        </p:spPr>
        <p:txBody>
          <a:bodyPr>
            <a:normAutofit/>
          </a:bodyPr>
          <a:lstStyle/>
          <a:p>
            <a:pPr marL="0" indent="0" eaLnBrk="1" fontAlgn="auto" hangingPunct="1">
              <a:spcBef>
                <a:spcPts val="600"/>
              </a:spcBef>
              <a:spcAft>
                <a:spcPts val="1200"/>
              </a:spcAft>
              <a:buFontTx/>
              <a:buNone/>
              <a:defRPr/>
            </a:pPr>
            <a:r>
              <a:rPr lang="en-US" dirty="0" smtClean="0">
                <a:solidFill>
                  <a:schemeClr val="accent1">
                    <a:lumMod val="50000"/>
                  </a:schemeClr>
                </a:solidFill>
              </a:rPr>
              <a:t>Conflict and Culture:</a:t>
            </a:r>
          </a:p>
          <a:p>
            <a:pPr marL="0" indent="0" eaLnBrk="1" fontAlgn="auto" hangingPunct="1">
              <a:spcBef>
                <a:spcPts val="600"/>
              </a:spcBef>
              <a:spcAft>
                <a:spcPts val="1200"/>
              </a:spcAft>
              <a:buFont typeface="Wingdings"/>
              <a:buChar char=""/>
              <a:defRPr/>
            </a:pPr>
            <a:r>
              <a:rPr lang="en-US" sz="2400" dirty="0" smtClean="0">
                <a:solidFill>
                  <a:schemeClr val="accent1">
                    <a:lumMod val="50000"/>
                  </a:schemeClr>
                </a:solidFill>
              </a:rPr>
              <a:t> Insufficient research at this point</a:t>
            </a:r>
          </a:p>
          <a:p>
            <a:pPr marL="0" indent="0" eaLnBrk="1" fontAlgn="auto" hangingPunct="1">
              <a:spcBef>
                <a:spcPts val="600"/>
              </a:spcBef>
              <a:spcAft>
                <a:spcPts val="1200"/>
              </a:spcAft>
              <a:buFont typeface="Wingdings"/>
              <a:buChar char=""/>
              <a:defRPr/>
            </a:pPr>
            <a:r>
              <a:rPr lang="en-US" sz="2400" dirty="0" smtClean="0">
                <a:solidFill>
                  <a:schemeClr val="accent1">
                    <a:lumMod val="50000"/>
                  </a:schemeClr>
                </a:solidFill>
              </a:rPr>
              <a:t> Initial evidence does suggest some differences in tactics and attitude</a:t>
            </a:r>
          </a:p>
          <a:p>
            <a:pPr marL="0" indent="0" eaLnBrk="1" fontAlgn="auto" hangingPunct="1">
              <a:spcBef>
                <a:spcPts val="600"/>
              </a:spcBef>
              <a:spcAft>
                <a:spcPts val="1200"/>
              </a:spcAft>
              <a:buFontTx/>
              <a:buNone/>
              <a:defRPr/>
            </a:pPr>
            <a:r>
              <a:rPr lang="en-US" dirty="0" smtClean="0">
                <a:solidFill>
                  <a:schemeClr val="accent1">
                    <a:lumMod val="50000"/>
                  </a:schemeClr>
                </a:solidFill>
              </a:rPr>
              <a:t>Cultural Differences in Negotiations:</a:t>
            </a:r>
          </a:p>
          <a:p>
            <a:pPr marL="0" indent="0" eaLnBrk="1" fontAlgn="auto" hangingPunct="1">
              <a:spcBef>
                <a:spcPts val="600"/>
              </a:spcBef>
              <a:spcAft>
                <a:spcPts val="1200"/>
              </a:spcAft>
              <a:buFont typeface="Wingdings"/>
              <a:buChar char=""/>
              <a:defRPr/>
            </a:pPr>
            <a:r>
              <a:rPr lang="en-US" sz="2400" dirty="0" smtClean="0">
                <a:solidFill>
                  <a:schemeClr val="accent1">
                    <a:lumMod val="50000"/>
                  </a:schemeClr>
                </a:solidFill>
              </a:rPr>
              <a:t> Negotiating styles clearly vary across national cultures</a:t>
            </a:r>
          </a:p>
          <a:p>
            <a:pPr marL="400050" lvl="1" indent="0" eaLnBrk="1" fontAlgn="auto" hangingPunct="1">
              <a:spcBef>
                <a:spcPts val="1800"/>
              </a:spcBef>
              <a:spcAft>
                <a:spcPts val="1200"/>
              </a:spcAft>
              <a:buFontTx/>
              <a:buNone/>
              <a:defRPr/>
            </a:pPr>
            <a:endParaRPr lang="en-US" sz="2400" b="1" dirty="0" smtClean="0"/>
          </a:p>
          <a:p>
            <a:pPr marL="0" indent="0" eaLnBrk="1" fontAlgn="auto" hangingPunct="1">
              <a:spcBef>
                <a:spcPts val="1800"/>
              </a:spcBef>
              <a:spcAft>
                <a:spcPts val="0"/>
              </a:spcAft>
              <a:buFontTx/>
              <a:buNone/>
              <a:defRPr/>
            </a:pPr>
            <a:endParaRPr lang="en-US" sz="2400" b="1" dirty="0" smtClean="0"/>
          </a:p>
          <a:p>
            <a:pPr marL="0" indent="0" eaLnBrk="1" fontAlgn="auto" hangingPunct="1">
              <a:spcBef>
                <a:spcPts val="1800"/>
              </a:spcBef>
              <a:spcAft>
                <a:spcPts val="0"/>
              </a:spcAft>
              <a:buFontTx/>
              <a:buNone/>
              <a:defRPr/>
            </a:pPr>
            <a:endParaRPr lang="en-US" b="1" dirty="0" smtClean="0"/>
          </a:p>
        </p:txBody>
      </p:sp>
      <p:pic>
        <p:nvPicPr>
          <p:cNvPr id="53252" name="Picture 8" descr="C:\Users\Bob Stretch\AppData\Local\Microsoft\Windows\Temporary Internet Files\Content.IE5\A7X84Z83\MPj04330920000[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24675" y="0"/>
            <a:ext cx="2487613" cy="2019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1030"/>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b="1" dirty="0" smtClean="0"/>
              <a:t>Implications for Managers: Managing Conflict</a:t>
            </a:r>
          </a:p>
        </p:txBody>
      </p:sp>
      <p:sp>
        <p:nvSpPr>
          <p:cNvPr id="23554" name="Rectangle 6"/>
          <p:cNvSpPr>
            <a:spLocks noGrp="1" noChangeArrowheads="1"/>
          </p:cNvSpPr>
          <p:nvPr>
            <p:ph type="sldNum" sz="quarter" idx="12"/>
          </p:nvPr>
        </p:nvSpPr>
        <p:spPr/>
        <p:txBody>
          <a:bodyPr>
            <a:normAutofit fontScale="70000" lnSpcReduction="20000"/>
          </a:bodyPr>
          <a:lstStyle/>
          <a:p>
            <a:pPr>
              <a:defRPr/>
            </a:pPr>
            <a:r>
              <a:rPr lang="en-US"/>
              <a:t>13-</a:t>
            </a:r>
            <a:fld id="{BD61AA75-0B5C-41F9-AC37-335352AFD384}" type="slidenum">
              <a:rPr lang="en-US"/>
              <a:pPr>
                <a:defRPr/>
              </a:pPr>
              <a:t>22</a:t>
            </a:fld>
            <a:endParaRPr lang="en-US"/>
          </a:p>
        </p:txBody>
      </p:sp>
      <p:sp>
        <p:nvSpPr>
          <p:cNvPr id="23556" name="Rectangle 1031"/>
          <p:cNvSpPr>
            <a:spLocks noGrp="1" noChangeArrowheads="1"/>
          </p:cNvSpPr>
          <p:nvPr>
            <p:ph sz="quarter" idx="1"/>
          </p:nvPr>
        </p:nvSpPr>
        <p:spPr>
          <a:xfrm>
            <a:off x="398463" y="1752600"/>
            <a:ext cx="8347075" cy="4343400"/>
          </a:xfrm>
        </p:spPr>
        <p:txBody>
          <a:bodyPr>
            <a:normAutofit/>
          </a:bodyPr>
          <a:lstStyle/>
          <a:p>
            <a:pPr marL="320040" indent="-320040" eaLnBrk="1" fontAlgn="auto" hangingPunct="1">
              <a:spcAft>
                <a:spcPts val="1200"/>
              </a:spcAft>
              <a:buFontTx/>
              <a:buNone/>
              <a:defRPr/>
            </a:pPr>
            <a:r>
              <a:rPr lang="en-US" dirty="0" smtClean="0">
                <a:solidFill>
                  <a:schemeClr val="accent2">
                    <a:lumMod val="50000"/>
                  </a:schemeClr>
                </a:solidFill>
              </a:rPr>
              <a:t>Use in the appropriate situations:</a:t>
            </a:r>
          </a:p>
          <a:p>
            <a:pPr marL="640080" lvl="1" indent="-274320" eaLnBrk="1" fontAlgn="auto" hangingPunct="1">
              <a:spcAft>
                <a:spcPts val="1200"/>
              </a:spcAft>
              <a:buFont typeface="Wingdings 2"/>
              <a:buChar char=""/>
              <a:defRPr/>
            </a:pPr>
            <a:r>
              <a:rPr lang="en-US" sz="2400" b="1" dirty="0" smtClean="0">
                <a:solidFill>
                  <a:schemeClr val="accent2">
                    <a:lumMod val="50000"/>
                  </a:schemeClr>
                </a:solidFill>
              </a:rPr>
              <a:t>Competition</a:t>
            </a:r>
            <a:r>
              <a:rPr lang="en-US" sz="2400" dirty="0" smtClean="0">
                <a:solidFill>
                  <a:schemeClr val="accent2">
                    <a:lumMod val="50000"/>
                  </a:schemeClr>
                </a:solidFill>
              </a:rPr>
              <a:t> – quick action is vital</a:t>
            </a:r>
          </a:p>
          <a:p>
            <a:pPr marL="640080" lvl="1" indent="-274320" eaLnBrk="1" fontAlgn="auto" hangingPunct="1">
              <a:spcAft>
                <a:spcPts val="1200"/>
              </a:spcAft>
              <a:buFont typeface="Wingdings 2"/>
              <a:buChar char=""/>
              <a:defRPr/>
            </a:pPr>
            <a:r>
              <a:rPr lang="en-US" sz="2400" b="1" dirty="0" smtClean="0">
                <a:solidFill>
                  <a:schemeClr val="accent2">
                    <a:lumMod val="50000"/>
                  </a:schemeClr>
                </a:solidFill>
              </a:rPr>
              <a:t>Collaboration</a:t>
            </a:r>
            <a:r>
              <a:rPr lang="en-US" sz="2400" dirty="0" smtClean="0">
                <a:solidFill>
                  <a:schemeClr val="accent2">
                    <a:lumMod val="50000"/>
                  </a:schemeClr>
                </a:solidFill>
              </a:rPr>
              <a:t> – to gain commitment with consensus</a:t>
            </a:r>
          </a:p>
          <a:p>
            <a:pPr marL="640080" lvl="1" indent="-274320" eaLnBrk="1" fontAlgn="auto" hangingPunct="1">
              <a:spcAft>
                <a:spcPts val="1200"/>
              </a:spcAft>
              <a:buFont typeface="Wingdings 2"/>
              <a:buChar char=""/>
              <a:defRPr/>
            </a:pPr>
            <a:r>
              <a:rPr lang="en-US" sz="2400" b="1" dirty="0" smtClean="0">
                <a:solidFill>
                  <a:schemeClr val="accent2">
                    <a:lumMod val="50000"/>
                  </a:schemeClr>
                </a:solidFill>
              </a:rPr>
              <a:t>Avoidance</a:t>
            </a:r>
            <a:r>
              <a:rPr lang="en-US" sz="2400" dirty="0" smtClean="0">
                <a:solidFill>
                  <a:schemeClr val="accent2">
                    <a:lumMod val="50000"/>
                  </a:schemeClr>
                </a:solidFill>
              </a:rPr>
              <a:t> – the issue is trivial</a:t>
            </a:r>
          </a:p>
          <a:p>
            <a:pPr marL="640080" lvl="1" indent="-274320" eaLnBrk="1" fontAlgn="auto" hangingPunct="1">
              <a:spcAft>
                <a:spcPts val="1200"/>
              </a:spcAft>
              <a:buFont typeface="Wingdings 2"/>
              <a:buChar char=""/>
              <a:defRPr/>
            </a:pPr>
            <a:r>
              <a:rPr lang="en-US" sz="2400" b="1" dirty="0" smtClean="0">
                <a:solidFill>
                  <a:schemeClr val="accent2">
                    <a:lumMod val="50000"/>
                  </a:schemeClr>
                </a:solidFill>
              </a:rPr>
              <a:t>Accommodation</a:t>
            </a:r>
            <a:r>
              <a:rPr lang="en-US" sz="2400" dirty="0" smtClean="0">
                <a:solidFill>
                  <a:schemeClr val="accent2">
                    <a:lumMod val="50000"/>
                  </a:schemeClr>
                </a:solidFill>
              </a:rPr>
              <a:t> – when you’re wrong</a:t>
            </a:r>
          </a:p>
          <a:p>
            <a:pPr marL="640080" lvl="1" indent="-274320" eaLnBrk="1" fontAlgn="auto" hangingPunct="1">
              <a:spcAft>
                <a:spcPts val="1200"/>
              </a:spcAft>
              <a:buFont typeface="Wingdings 2"/>
              <a:buChar char=""/>
              <a:defRPr/>
            </a:pPr>
            <a:r>
              <a:rPr lang="en-US" sz="2400" b="1" dirty="0" smtClean="0">
                <a:solidFill>
                  <a:schemeClr val="accent2">
                    <a:lumMod val="50000"/>
                  </a:schemeClr>
                </a:solidFill>
              </a:rPr>
              <a:t>Compromise</a:t>
            </a:r>
            <a:r>
              <a:rPr lang="en-US" sz="2400" dirty="0" smtClean="0">
                <a:solidFill>
                  <a:schemeClr val="accent2">
                    <a:lumMod val="50000"/>
                  </a:schemeClr>
                </a:solidFill>
              </a:rPr>
              <a:t> – opponents have equal power and hold mutually exclusive goals</a:t>
            </a:r>
          </a:p>
          <a:p>
            <a:pPr marL="320040" indent="-320040" eaLnBrk="1" fontAlgn="auto" hangingPunct="1">
              <a:spcAft>
                <a:spcPts val="0"/>
              </a:spcAft>
              <a:buFont typeface="Wingdings"/>
              <a:buChar char=""/>
              <a:defRPr/>
            </a:pPr>
            <a:endParaRPr lang="en-US" dirty="0" smtClean="0"/>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1030"/>
          <p:cNvSpPr>
            <a:spLocks noGrp="1" noChangeArrowheads="1"/>
          </p:cNvSpPr>
          <p:nvPr>
            <p:ph type="title"/>
          </p:nvPr>
        </p:nvSpPr>
        <p:spPr>
          <a:xfrm>
            <a:off x="0" y="228600"/>
            <a:ext cx="9144000" cy="990600"/>
          </a:xfrm>
        </p:spPr>
        <p:txBody>
          <a:bodyPr/>
          <a:lstStyle/>
          <a:p>
            <a:pPr eaLnBrk="1" hangingPunct="1"/>
            <a:r>
              <a:rPr lang="en-US" sz="3000" b="1" smtClean="0"/>
              <a:t>Implications for Managers: Improving Negotiation Skills</a:t>
            </a:r>
          </a:p>
        </p:txBody>
      </p:sp>
      <p:sp>
        <p:nvSpPr>
          <p:cNvPr id="24578" name="Rectangle 6"/>
          <p:cNvSpPr>
            <a:spLocks noGrp="1" noChangeArrowheads="1"/>
          </p:cNvSpPr>
          <p:nvPr>
            <p:ph type="sldNum" sz="quarter" idx="12"/>
          </p:nvPr>
        </p:nvSpPr>
        <p:spPr/>
        <p:txBody>
          <a:bodyPr>
            <a:normAutofit fontScale="70000" lnSpcReduction="20000"/>
          </a:bodyPr>
          <a:lstStyle/>
          <a:p>
            <a:pPr>
              <a:defRPr/>
            </a:pPr>
            <a:r>
              <a:rPr lang="en-US"/>
              <a:t>13-</a:t>
            </a:r>
            <a:fld id="{CCF300E3-028B-4E29-9B2F-BF60C666E0EF}" type="slidenum">
              <a:rPr lang="en-US"/>
              <a:pPr>
                <a:defRPr/>
              </a:pPr>
              <a:t>23</a:t>
            </a:fld>
            <a:endParaRPr lang="en-US"/>
          </a:p>
        </p:txBody>
      </p:sp>
      <p:sp>
        <p:nvSpPr>
          <p:cNvPr id="24580" name="Rectangle 1031"/>
          <p:cNvSpPr>
            <a:spLocks noGrp="1" noChangeArrowheads="1"/>
          </p:cNvSpPr>
          <p:nvPr>
            <p:ph sz="quarter" idx="1"/>
          </p:nvPr>
        </p:nvSpPr>
        <p:spPr>
          <a:xfrm>
            <a:off x="625475" y="1531938"/>
            <a:ext cx="8347075" cy="3048000"/>
          </a:xfrm>
        </p:spPr>
        <p:txBody>
          <a:bodyPr>
            <a:normAutofit/>
          </a:bodyPr>
          <a:lstStyle/>
          <a:p>
            <a:pPr marL="320040" indent="-320040" eaLnBrk="1" fontAlgn="auto" hangingPunct="1">
              <a:spcAft>
                <a:spcPts val="0"/>
              </a:spcAft>
              <a:buFont typeface="Wingdings"/>
              <a:buChar char=""/>
              <a:defRPr/>
            </a:pPr>
            <a:r>
              <a:rPr lang="en-US" dirty="0" smtClean="0">
                <a:solidFill>
                  <a:schemeClr val="accent1">
                    <a:lumMod val="50000"/>
                  </a:schemeClr>
                </a:solidFill>
              </a:rPr>
              <a:t>Set Ambitious Goals</a:t>
            </a:r>
          </a:p>
          <a:p>
            <a:pPr marL="320040" indent="-320040" eaLnBrk="1" fontAlgn="auto" hangingPunct="1">
              <a:spcAft>
                <a:spcPts val="0"/>
              </a:spcAft>
              <a:buFont typeface="Wingdings"/>
              <a:buChar char=""/>
              <a:defRPr/>
            </a:pPr>
            <a:r>
              <a:rPr lang="en-US" dirty="0" smtClean="0">
                <a:solidFill>
                  <a:schemeClr val="accent1">
                    <a:lumMod val="50000"/>
                  </a:schemeClr>
                </a:solidFill>
              </a:rPr>
              <a:t>Pay Little Attention to Initial Offers</a:t>
            </a:r>
          </a:p>
          <a:p>
            <a:pPr marL="320040" indent="-320040" eaLnBrk="1" fontAlgn="auto" hangingPunct="1">
              <a:spcAft>
                <a:spcPts val="0"/>
              </a:spcAft>
              <a:buFont typeface="Wingdings"/>
              <a:buChar char=""/>
              <a:defRPr/>
            </a:pPr>
            <a:r>
              <a:rPr lang="en-US" dirty="0" smtClean="0">
                <a:solidFill>
                  <a:schemeClr val="accent1">
                    <a:lumMod val="50000"/>
                  </a:schemeClr>
                </a:solidFill>
              </a:rPr>
              <a:t>Research Your Opponent</a:t>
            </a:r>
          </a:p>
          <a:p>
            <a:pPr marL="320040" indent="-320040" eaLnBrk="1" fontAlgn="auto" hangingPunct="1">
              <a:spcAft>
                <a:spcPts val="0"/>
              </a:spcAft>
              <a:buFont typeface="Wingdings"/>
              <a:buChar char=""/>
              <a:defRPr/>
            </a:pPr>
            <a:r>
              <a:rPr lang="en-US" dirty="0" smtClean="0">
                <a:solidFill>
                  <a:schemeClr val="accent1">
                    <a:lumMod val="50000"/>
                  </a:schemeClr>
                </a:solidFill>
              </a:rPr>
              <a:t>Address the Problem, Not the Personalities</a:t>
            </a:r>
          </a:p>
          <a:p>
            <a:pPr marL="320040" indent="-320040" eaLnBrk="1" fontAlgn="auto" hangingPunct="1">
              <a:spcAft>
                <a:spcPts val="0"/>
              </a:spcAft>
              <a:buFont typeface="Wingdings"/>
              <a:buChar char=""/>
              <a:defRPr/>
            </a:pPr>
            <a:r>
              <a:rPr lang="en-US" dirty="0" smtClean="0">
                <a:solidFill>
                  <a:schemeClr val="accent1">
                    <a:lumMod val="50000"/>
                  </a:schemeClr>
                </a:solidFill>
              </a:rPr>
              <a:t>Be Creative - Emphasize Win-Win Solutions</a:t>
            </a:r>
          </a:p>
        </p:txBody>
      </p:sp>
      <p:pic>
        <p:nvPicPr>
          <p:cNvPr id="41992" name="Picture 1032" descr="C:\Users\Bob Stretch\AppData\Local\Microsoft\Windows\Temporary Internet Files\Content.IE5\A7X84Z83\MPj04365730000[1].jpg"/>
          <p:cNvPicPr>
            <a:picLocks noChangeAspect="1" noChangeArrowheads="1"/>
          </p:cNvPicPr>
          <p:nvPr/>
        </p:nvPicPr>
        <p:blipFill>
          <a:blip r:embed="rId3"/>
          <a:srcRect t="16168" b="28633"/>
          <a:stretch>
            <a:fillRect/>
          </a:stretch>
        </p:blipFill>
        <p:spPr bwMode="auto">
          <a:xfrm>
            <a:off x="2371725" y="4264025"/>
            <a:ext cx="4956175" cy="1828800"/>
          </a:xfrm>
          <a:prstGeom prst="rect">
            <a:avLst/>
          </a:prstGeom>
          <a:noFill/>
          <a:ln w="15875">
            <a:solidFill>
              <a:schemeClr val="accent4">
                <a:lumMod val="25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2775" y="228600"/>
            <a:ext cx="8153400" cy="990600"/>
          </a:xfrm>
        </p:spPr>
        <p:txBody>
          <a:bodyPr/>
          <a:lstStyle/>
          <a:p>
            <a:pPr eaLnBrk="1" hangingPunct="1"/>
            <a:r>
              <a:rPr lang="en-US" smtClean="0"/>
              <a:t>Keep in Mind…</a:t>
            </a:r>
          </a:p>
        </p:txBody>
      </p:sp>
      <p:sp>
        <p:nvSpPr>
          <p:cNvPr id="25602" name="Rectangle 6"/>
          <p:cNvSpPr>
            <a:spLocks noGrp="1" noChangeArrowheads="1"/>
          </p:cNvSpPr>
          <p:nvPr>
            <p:ph type="sldNum" sz="quarter" idx="12"/>
          </p:nvPr>
        </p:nvSpPr>
        <p:spPr/>
        <p:txBody>
          <a:bodyPr>
            <a:normAutofit fontScale="70000" lnSpcReduction="20000"/>
          </a:bodyPr>
          <a:lstStyle/>
          <a:p>
            <a:pPr>
              <a:defRPr/>
            </a:pPr>
            <a:r>
              <a:rPr lang="en-US"/>
              <a:t>13-</a:t>
            </a:r>
            <a:fld id="{5EBFCF08-070B-4896-BA13-CD6B761C9703}" type="slidenum">
              <a:rPr lang="en-US"/>
              <a:pPr>
                <a:defRPr/>
              </a:pPr>
              <a:t>24</a:t>
            </a:fld>
            <a:endParaRPr lang="en-US"/>
          </a:p>
        </p:txBody>
      </p:sp>
      <p:sp>
        <p:nvSpPr>
          <p:cNvPr id="25604" name="Content Placeholder 2"/>
          <p:cNvSpPr>
            <a:spLocks noGrp="1"/>
          </p:cNvSpPr>
          <p:nvPr>
            <p:ph sz="quarter" idx="1"/>
          </p:nvPr>
        </p:nvSpPr>
        <p:spPr>
          <a:xfrm>
            <a:off x="762000" y="1676400"/>
            <a:ext cx="7983538" cy="4419600"/>
          </a:xfrm>
        </p:spPr>
        <p:txBody>
          <a:bodyPr>
            <a:normAutofit/>
          </a:bodyPr>
          <a:lstStyle/>
          <a:p>
            <a:pPr marL="320040" indent="-320040" eaLnBrk="1" fontAlgn="auto" hangingPunct="1">
              <a:spcAft>
                <a:spcPts val="1200"/>
              </a:spcAft>
              <a:buFont typeface="Wingdings"/>
              <a:buChar char=""/>
              <a:defRPr/>
            </a:pPr>
            <a:r>
              <a:rPr lang="en-US" dirty="0" smtClean="0">
                <a:solidFill>
                  <a:schemeClr val="accent2">
                    <a:lumMod val="50000"/>
                  </a:schemeClr>
                </a:solidFill>
              </a:rPr>
              <a:t>Conflict is an inherent part of organizational life: probably necessary for optimal organizational function</a:t>
            </a:r>
          </a:p>
          <a:p>
            <a:pPr marL="320040" indent="-320040" eaLnBrk="1" fontAlgn="auto" hangingPunct="1">
              <a:spcAft>
                <a:spcPts val="1200"/>
              </a:spcAft>
              <a:buFont typeface="Wingdings"/>
              <a:buChar char=""/>
              <a:defRPr/>
            </a:pPr>
            <a:r>
              <a:rPr lang="en-US" dirty="0" smtClean="0">
                <a:solidFill>
                  <a:schemeClr val="accent2">
                    <a:lumMod val="50000"/>
                  </a:schemeClr>
                </a:solidFill>
              </a:rPr>
              <a:t>Task conflict is the most constructive</a:t>
            </a:r>
          </a:p>
          <a:p>
            <a:pPr marL="320040" indent="-320040" eaLnBrk="1" fontAlgn="auto" hangingPunct="1">
              <a:spcAft>
                <a:spcPts val="1200"/>
              </a:spcAft>
              <a:buFont typeface="Wingdings"/>
              <a:buChar char=""/>
              <a:defRPr/>
            </a:pPr>
            <a:r>
              <a:rPr lang="en-US" dirty="0" smtClean="0">
                <a:solidFill>
                  <a:schemeClr val="accent2">
                    <a:lumMod val="50000"/>
                  </a:schemeClr>
                </a:solidFill>
              </a:rPr>
              <a:t>Most effective negotiators use both types of bargaining and know the appropriate tactics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12775" y="228600"/>
            <a:ext cx="8153400" cy="990600"/>
          </a:xfrm>
        </p:spPr>
        <p:txBody>
          <a:bodyPr/>
          <a:lstStyle/>
          <a:p>
            <a:pPr eaLnBrk="1" hangingPunct="1"/>
            <a:r>
              <a:rPr lang="en-US" sz="3600" smtClean="0"/>
              <a:t>Summary</a:t>
            </a:r>
          </a:p>
        </p:txBody>
      </p:sp>
      <p:sp>
        <p:nvSpPr>
          <p:cNvPr id="26626" name="Rectangle 6"/>
          <p:cNvSpPr>
            <a:spLocks noGrp="1" noChangeArrowheads="1"/>
          </p:cNvSpPr>
          <p:nvPr>
            <p:ph type="sldNum" sz="quarter" idx="12"/>
          </p:nvPr>
        </p:nvSpPr>
        <p:spPr/>
        <p:txBody>
          <a:bodyPr>
            <a:normAutofit fontScale="70000" lnSpcReduction="20000"/>
          </a:bodyPr>
          <a:lstStyle/>
          <a:p>
            <a:pPr>
              <a:defRPr/>
            </a:pPr>
            <a:r>
              <a:rPr lang="en-US"/>
              <a:t>13-</a:t>
            </a:r>
            <a:fld id="{EA954892-8383-4B19-8F4E-3EDED620A31A}" type="slidenum">
              <a:rPr lang="en-US"/>
              <a:pPr>
                <a:defRPr/>
              </a:pPr>
              <a:t>25</a:t>
            </a:fld>
            <a:endParaRPr lang="en-US"/>
          </a:p>
        </p:txBody>
      </p:sp>
      <p:sp>
        <p:nvSpPr>
          <p:cNvPr id="26628" name="Rectangle 5"/>
          <p:cNvSpPr>
            <a:spLocks noGrp="1" noChangeArrowheads="1"/>
          </p:cNvSpPr>
          <p:nvPr>
            <p:ph sz="quarter" idx="1"/>
          </p:nvPr>
        </p:nvSpPr>
        <p:spPr>
          <a:xfrm>
            <a:off x="398463" y="1600200"/>
            <a:ext cx="8347075" cy="4495800"/>
          </a:xfrm>
        </p:spPr>
        <p:txBody>
          <a:bodyPr>
            <a:normAutofit/>
          </a:bodyPr>
          <a:lstStyle/>
          <a:p>
            <a:pPr marL="609600" indent="-609600" eaLnBrk="1" fontAlgn="auto" hangingPunct="1">
              <a:spcAft>
                <a:spcPts val="1200"/>
              </a:spcAft>
              <a:buFontTx/>
              <a:buAutoNum type="arabicPeriod"/>
              <a:defRPr/>
            </a:pPr>
            <a:r>
              <a:rPr lang="en-US" sz="2400" dirty="0" smtClean="0">
                <a:solidFill>
                  <a:schemeClr val="accent2">
                    <a:lumMod val="50000"/>
                  </a:schemeClr>
                </a:solidFill>
              </a:rPr>
              <a:t>Defined </a:t>
            </a:r>
            <a:r>
              <a:rPr lang="en-US" sz="2400" i="1" dirty="0" smtClean="0">
                <a:solidFill>
                  <a:schemeClr val="accent2">
                    <a:lumMod val="50000"/>
                  </a:schemeClr>
                </a:solidFill>
              </a:rPr>
              <a:t>conflict</a:t>
            </a:r>
            <a:r>
              <a:rPr lang="en-US" sz="2400" dirty="0" smtClean="0">
                <a:solidFill>
                  <a:schemeClr val="accent2">
                    <a:lumMod val="50000"/>
                  </a:schemeClr>
                </a:solidFill>
              </a:rPr>
              <a:t> and differentiated between the traditional, human relations, and </a:t>
            </a:r>
            <a:r>
              <a:rPr lang="en-US" sz="2400" dirty="0" err="1" smtClean="0">
                <a:solidFill>
                  <a:schemeClr val="accent2">
                    <a:lumMod val="50000"/>
                  </a:schemeClr>
                </a:solidFill>
              </a:rPr>
              <a:t>interactionist</a:t>
            </a:r>
            <a:r>
              <a:rPr lang="en-US" sz="2400" dirty="0" smtClean="0">
                <a:solidFill>
                  <a:schemeClr val="accent2">
                    <a:lumMod val="50000"/>
                  </a:schemeClr>
                </a:solidFill>
              </a:rPr>
              <a:t> views of conflict.</a:t>
            </a:r>
          </a:p>
          <a:p>
            <a:pPr marL="609600" indent="-609600" eaLnBrk="1" fontAlgn="auto" hangingPunct="1">
              <a:spcAft>
                <a:spcPts val="1200"/>
              </a:spcAft>
              <a:buFontTx/>
              <a:buAutoNum type="arabicPeriod"/>
              <a:defRPr/>
            </a:pPr>
            <a:r>
              <a:rPr lang="en-US" sz="2400" dirty="0" smtClean="0">
                <a:solidFill>
                  <a:schemeClr val="accent2">
                    <a:lumMod val="50000"/>
                  </a:schemeClr>
                </a:solidFill>
              </a:rPr>
              <a:t>Outlined the conflict process.</a:t>
            </a:r>
          </a:p>
          <a:p>
            <a:pPr marL="609600" indent="-609600" eaLnBrk="1" fontAlgn="auto" hangingPunct="1">
              <a:spcAft>
                <a:spcPts val="1200"/>
              </a:spcAft>
              <a:buFontTx/>
              <a:buAutoNum type="arabicPeriod"/>
              <a:defRPr/>
            </a:pPr>
            <a:r>
              <a:rPr lang="en-US" sz="2400" dirty="0" smtClean="0">
                <a:solidFill>
                  <a:schemeClr val="accent2">
                    <a:lumMod val="50000"/>
                  </a:schemeClr>
                </a:solidFill>
              </a:rPr>
              <a:t>Contrasted distributive and integrative bargaining.</a:t>
            </a:r>
          </a:p>
          <a:p>
            <a:pPr marL="609600" indent="-609600" eaLnBrk="1" fontAlgn="auto" hangingPunct="1">
              <a:spcAft>
                <a:spcPts val="1200"/>
              </a:spcAft>
              <a:buFontTx/>
              <a:buAutoNum type="arabicPeriod"/>
              <a:defRPr/>
            </a:pPr>
            <a:r>
              <a:rPr lang="en-US" sz="2400" dirty="0" smtClean="0">
                <a:solidFill>
                  <a:schemeClr val="accent2">
                    <a:lumMod val="50000"/>
                  </a:schemeClr>
                </a:solidFill>
              </a:rPr>
              <a:t>Applied the five steps of the negotiation process.</a:t>
            </a:r>
          </a:p>
          <a:p>
            <a:pPr marL="609600" indent="-609600" eaLnBrk="1" fontAlgn="auto" hangingPunct="1">
              <a:spcAft>
                <a:spcPts val="1200"/>
              </a:spcAft>
              <a:buFontTx/>
              <a:buAutoNum type="arabicPeriod"/>
              <a:defRPr/>
            </a:pPr>
            <a:r>
              <a:rPr lang="en-US" sz="2400" dirty="0" smtClean="0">
                <a:solidFill>
                  <a:schemeClr val="accent2">
                    <a:lumMod val="50000"/>
                  </a:schemeClr>
                </a:solidFill>
              </a:rPr>
              <a:t>Showed how individual differences influenced negotiations.</a:t>
            </a:r>
          </a:p>
          <a:p>
            <a:pPr marL="609600" indent="-609600" eaLnBrk="1" fontAlgn="auto" hangingPunct="1">
              <a:spcAft>
                <a:spcPts val="1200"/>
              </a:spcAft>
              <a:buFontTx/>
              <a:buAutoNum type="arabicPeriod"/>
              <a:defRPr/>
            </a:pPr>
            <a:r>
              <a:rPr lang="en-US" sz="2400" dirty="0" smtClean="0">
                <a:solidFill>
                  <a:schemeClr val="accent2">
                    <a:lumMod val="50000"/>
                  </a:schemeClr>
                </a:solidFill>
              </a:rPr>
              <a:t>Described cultural differences in negotiations.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0" y="228600"/>
            <a:ext cx="9144000" cy="990600"/>
          </a:xfrm>
        </p:spPr>
        <p:txBody>
          <a:bodyPr>
            <a:normAutofit fontScale="90000"/>
          </a:bodyPr>
          <a:lstStyle/>
          <a:p>
            <a:pPr eaLnBrk="1" fontAlgn="auto" hangingPunct="1">
              <a:spcAft>
                <a:spcPts val="0"/>
              </a:spcAft>
              <a:defRPr/>
            </a:pPr>
            <a:r>
              <a:rPr lang="en-US" sz="3600" b="1" dirty="0" smtClean="0"/>
              <a:t>After studying this chapter, you should be able to:</a:t>
            </a:r>
          </a:p>
        </p:txBody>
      </p:sp>
      <p:sp>
        <p:nvSpPr>
          <p:cNvPr id="4098" name="Rectangle 6"/>
          <p:cNvSpPr>
            <a:spLocks noGrp="1" noChangeArrowheads="1"/>
          </p:cNvSpPr>
          <p:nvPr>
            <p:ph type="sldNum" sz="quarter" idx="12"/>
          </p:nvPr>
        </p:nvSpPr>
        <p:spPr/>
        <p:txBody>
          <a:bodyPr>
            <a:normAutofit fontScale="85000" lnSpcReduction="20000"/>
          </a:bodyPr>
          <a:lstStyle/>
          <a:p>
            <a:pPr>
              <a:defRPr/>
            </a:pPr>
            <a:r>
              <a:rPr lang="en-US"/>
              <a:t>13-</a:t>
            </a:r>
            <a:fld id="{3CEFBF15-1CB6-49E8-9F7E-E18B186AC8EC}" type="slidenum">
              <a:rPr lang="en-US"/>
              <a:pPr>
                <a:defRPr/>
              </a:pPr>
              <a:t>3</a:t>
            </a:fld>
            <a:endParaRPr lang="en-US"/>
          </a:p>
        </p:txBody>
      </p:sp>
      <p:sp>
        <p:nvSpPr>
          <p:cNvPr id="4100" name="Rectangle 5"/>
          <p:cNvSpPr>
            <a:spLocks noGrp="1" noChangeArrowheads="1"/>
          </p:cNvSpPr>
          <p:nvPr>
            <p:ph sz="quarter" idx="1"/>
          </p:nvPr>
        </p:nvSpPr>
        <p:spPr>
          <a:xfrm>
            <a:off x="398463" y="1752600"/>
            <a:ext cx="8347075" cy="4343400"/>
          </a:xfrm>
        </p:spPr>
        <p:txBody>
          <a:bodyPr>
            <a:normAutofit/>
          </a:bodyPr>
          <a:lstStyle/>
          <a:p>
            <a:pPr marL="609600" indent="-609600" eaLnBrk="1" fontAlgn="auto" hangingPunct="1">
              <a:spcAft>
                <a:spcPts val="1200"/>
              </a:spcAft>
              <a:buFontTx/>
              <a:buAutoNum type="arabicPeriod"/>
              <a:defRPr/>
            </a:pPr>
            <a:r>
              <a:rPr lang="en-US" sz="2400" dirty="0" smtClean="0">
                <a:solidFill>
                  <a:schemeClr val="accent1">
                    <a:lumMod val="50000"/>
                  </a:schemeClr>
                </a:solidFill>
              </a:rPr>
              <a:t>Define </a:t>
            </a:r>
            <a:r>
              <a:rPr lang="en-US" sz="2400" i="1" dirty="0" smtClean="0">
                <a:solidFill>
                  <a:schemeClr val="accent1">
                    <a:lumMod val="50000"/>
                  </a:schemeClr>
                </a:solidFill>
              </a:rPr>
              <a:t>conflict</a:t>
            </a:r>
            <a:r>
              <a:rPr lang="en-US" sz="2400" dirty="0" smtClean="0">
                <a:solidFill>
                  <a:schemeClr val="accent1">
                    <a:lumMod val="50000"/>
                  </a:schemeClr>
                </a:solidFill>
              </a:rPr>
              <a:t> and differentiate between the traditional, </a:t>
            </a:r>
            <a:r>
              <a:rPr lang="en-US" sz="2400" dirty="0" err="1" smtClean="0">
                <a:solidFill>
                  <a:schemeClr val="accent1">
                    <a:lumMod val="50000"/>
                  </a:schemeClr>
                </a:solidFill>
              </a:rPr>
              <a:t>interactionist</a:t>
            </a:r>
            <a:r>
              <a:rPr lang="en-US" sz="2400" dirty="0" smtClean="0">
                <a:solidFill>
                  <a:schemeClr val="accent1">
                    <a:lumMod val="50000"/>
                  </a:schemeClr>
                </a:solidFill>
              </a:rPr>
              <a:t>  and managed-conflict views of conflict.</a:t>
            </a:r>
          </a:p>
          <a:p>
            <a:pPr marL="609600" indent="-609600" eaLnBrk="1" fontAlgn="auto" hangingPunct="1">
              <a:spcAft>
                <a:spcPts val="1200"/>
              </a:spcAft>
              <a:buFontTx/>
              <a:buAutoNum type="arabicPeriod"/>
              <a:defRPr/>
            </a:pPr>
            <a:r>
              <a:rPr lang="en-US" sz="2400" dirty="0" smtClean="0">
                <a:solidFill>
                  <a:schemeClr val="accent1">
                    <a:lumMod val="50000"/>
                  </a:schemeClr>
                </a:solidFill>
              </a:rPr>
              <a:t>Outline the conflict process.</a:t>
            </a:r>
          </a:p>
          <a:p>
            <a:pPr marL="609600" indent="-609600" eaLnBrk="1" fontAlgn="auto" hangingPunct="1">
              <a:spcAft>
                <a:spcPts val="1200"/>
              </a:spcAft>
              <a:buFontTx/>
              <a:buAutoNum type="arabicPeriod"/>
              <a:defRPr/>
            </a:pPr>
            <a:r>
              <a:rPr lang="en-US" sz="2400" dirty="0" smtClean="0">
                <a:solidFill>
                  <a:schemeClr val="accent1">
                    <a:lumMod val="50000"/>
                  </a:schemeClr>
                </a:solidFill>
              </a:rPr>
              <a:t>Contrast distributive and integrative bargaining.</a:t>
            </a:r>
          </a:p>
          <a:p>
            <a:pPr marL="609600" indent="-609600" eaLnBrk="1" fontAlgn="auto" hangingPunct="1">
              <a:spcAft>
                <a:spcPts val="1200"/>
              </a:spcAft>
              <a:buFontTx/>
              <a:buAutoNum type="arabicPeriod"/>
              <a:defRPr/>
            </a:pPr>
            <a:r>
              <a:rPr lang="en-US" sz="2400" dirty="0" smtClean="0">
                <a:solidFill>
                  <a:schemeClr val="accent1">
                    <a:lumMod val="50000"/>
                  </a:schemeClr>
                </a:solidFill>
              </a:rPr>
              <a:t>Apply the five steps of the negotiation process.</a:t>
            </a:r>
          </a:p>
          <a:p>
            <a:pPr marL="609600" indent="-609600" eaLnBrk="1" fontAlgn="auto" hangingPunct="1">
              <a:spcAft>
                <a:spcPts val="1200"/>
              </a:spcAft>
              <a:buFontTx/>
              <a:buAutoNum type="arabicPeriod"/>
              <a:defRPr/>
            </a:pPr>
            <a:r>
              <a:rPr lang="en-US" sz="2400" dirty="0" smtClean="0">
                <a:solidFill>
                  <a:schemeClr val="accent1">
                    <a:lumMod val="50000"/>
                  </a:schemeClr>
                </a:solidFill>
              </a:rPr>
              <a:t>Show how individual differences influence negotiations.</a:t>
            </a:r>
          </a:p>
          <a:p>
            <a:pPr marL="609600" indent="-609600" eaLnBrk="1" fontAlgn="auto" hangingPunct="1">
              <a:spcAft>
                <a:spcPts val="1200"/>
              </a:spcAft>
              <a:buFontTx/>
              <a:buAutoNum type="arabicPeriod"/>
              <a:defRPr/>
            </a:pPr>
            <a:r>
              <a:rPr lang="en-US" sz="2400" dirty="0" smtClean="0">
                <a:solidFill>
                  <a:schemeClr val="accent1">
                    <a:lumMod val="50000"/>
                  </a:schemeClr>
                </a:solidFill>
              </a:rPr>
              <a:t>Describe cultural differences in negotiations.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7"/>
          <p:cNvSpPr>
            <a:spLocks noGrp="1" noChangeArrowheads="1"/>
          </p:cNvSpPr>
          <p:nvPr>
            <p:ph type="title"/>
          </p:nvPr>
        </p:nvSpPr>
        <p:spPr>
          <a:xfrm>
            <a:off x="612775" y="228600"/>
            <a:ext cx="8153400" cy="990600"/>
          </a:xfrm>
        </p:spPr>
        <p:txBody>
          <a:bodyPr/>
          <a:lstStyle/>
          <a:p>
            <a:pPr eaLnBrk="1" hangingPunct="1"/>
            <a:r>
              <a:rPr lang="en-US" smtClean="0"/>
              <a:t>Conflict Defined</a:t>
            </a:r>
          </a:p>
        </p:txBody>
      </p:sp>
      <p:sp>
        <p:nvSpPr>
          <p:cNvPr id="5122" name="Rectangle 6"/>
          <p:cNvSpPr>
            <a:spLocks noGrp="1" noChangeArrowheads="1"/>
          </p:cNvSpPr>
          <p:nvPr>
            <p:ph type="sldNum" sz="quarter" idx="12"/>
          </p:nvPr>
        </p:nvSpPr>
        <p:spPr/>
        <p:txBody>
          <a:bodyPr>
            <a:normAutofit fontScale="85000" lnSpcReduction="20000"/>
          </a:bodyPr>
          <a:lstStyle/>
          <a:p>
            <a:pPr>
              <a:defRPr/>
            </a:pPr>
            <a:r>
              <a:rPr lang="en-US"/>
              <a:t>13-</a:t>
            </a:r>
            <a:fld id="{F239BE74-1FC1-4818-BC11-633A1673BC2E}" type="slidenum">
              <a:rPr lang="en-US"/>
              <a:pPr>
                <a:defRPr/>
              </a:pPr>
              <a:t>4</a:t>
            </a:fld>
            <a:endParaRPr lang="en-US"/>
          </a:p>
        </p:txBody>
      </p:sp>
      <p:sp>
        <p:nvSpPr>
          <p:cNvPr id="5124" name="Rectangle 8"/>
          <p:cNvSpPr>
            <a:spLocks noGrp="1" noChangeArrowheads="1"/>
          </p:cNvSpPr>
          <p:nvPr>
            <p:ph sz="quarter" idx="1"/>
          </p:nvPr>
        </p:nvSpPr>
        <p:spPr>
          <a:xfrm>
            <a:off x="609600" y="1600200"/>
            <a:ext cx="8001000" cy="4114800"/>
          </a:xfrm>
        </p:spPr>
        <p:txBody>
          <a:bodyPr>
            <a:normAutofit/>
          </a:bodyPr>
          <a:lstStyle/>
          <a:p>
            <a:pPr marL="0" indent="0" algn="ctr" eaLnBrk="1" fontAlgn="auto" hangingPunct="1">
              <a:spcAft>
                <a:spcPts val="0"/>
              </a:spcAft>
              <a:buFontTx/>
              <a:buNone/>
              <a:defRPr/>
            </a:pPr>
            <a:r>
              <a:rPr lang="en-US" dirty="0" smtClean="0">
                <a:solidFill>
                  <a:schemeClr val="accent1">
                    <a:lumMod val="50000"/>
                  </a:schemeClr>
                </a:solidFill>
              </a:rPr>
              <a:t>Process that begins when one party perceives that another party has negatively affected, or is about to negatively affect, something that the first party cares about. </a:t>
            </a:r>
          </a:p>
        </p:txBody>
      </p:sp>
      <p:pic>
        <p:nvPicPr>
          <p:cNvPr id="12298" name="Picture 10" descr="C:\Users\Bob Stretch\AppData\Local\Microsoft\Windows\Temporary Internet Files\Content.IE5\SEQ5QILQ\MPj03167680000[1].jpg"/>
          <p:cNvPicPr>
            <a:picLocks noChangeAspect="1" noChangeArrowheads="1"/>
          </p:cNvPicPr>
          <p:nvPr/>
        </p:nvPicPr>
        <p:blipFill>
          <a:blip r:embed="rId3"/>
          <a:srcRect/>
          <a:stretch>
            <a:fillRect/>
          </a:stretch>
        </p:blipFill>
        <p:spPr bwMode="auto">
          <a:xfrm>
            <a:off x="2371725" y="3656013"/>
            <a:ext cx="4648200" cy="2535237"/>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457200" y="228600"/>
            <a:ext cx="8153400" cy="1143000"/>
          </a:xfrm>
        </p:spPr>
        <p:txBody>
          <a:bodyPr/>
          <a:lstStyle/>
          <a:p>
            <a:pPr eaLnBrk="1" hangingPunct="1"/>
            <a:r>
              <a:rPr lang="en-US" smtClean="0"/>
              <a:t>Transitions in Conflict Thought</a:t>
            </a:r>
          </a:p>
        </p:txBody>
      </p:sp>
      <p:sp>
        <p:nvSpPr>
          <p:cNvPr id="6146" name="Rectangle 6"/>
          <p:cNvSpPr>
            <a:spLocks noGrp="1" noChangeArrowheads="1"/>
          </p:cNvSpPr>
          <p:nvPr>
            <p:ph type="sldNum" sz="quarter" idx="12"/>
          </p:nvPr>
        </p:nvSpPr>
        <p:spPr/>
        <p:txBody>
          <a:bodyPr>
            <a:normAutofit fontScale="85000" lnSpcReduction="20000"/>
          </a:bodyPr>
          <a:lstStyle/>
          <a:p>
            <a:pPr>
              <a:defRPr/>
            </a:pPr>
            <a:r>
              <a:rPr lang="en-US"/>
              <a:t>13-</a:t>
            </a:r>
            <a:fld id="{307F7DF5-9C1E-474F-9C1F-07A83859068C}" type="slidenum">
              <a:rPr lang="en-US"/>
              <a:pPr>
                <a:defRPr/>
              </a:pPr>
              <a:t>5</a:t>
            </a:fld>
            <a:endParaRPr lang="en-US"/>
          </a:p>
        </p:txBody>
      </p:sp>
      <p:sp>
        <p:nvSpPr>
          <p:cNvPr id="6148" name="Rectangle 5"/>
          <p:cNvSpPr>
            <a:spLocks noGrp="1" noChangeArrowheads="1"/>
          </p:cNvSpPr>
          <p:nvPr>
            <p:ph sz="quarter" idx="1"/>
          </p:nvPr>
        </p:nvSpPr>
        <p:spPr>
          <a:xfrm>
            <a:off x="457200" y="1600200"/>
            <a:ext cx="8347075" cy="4572000"/>
          </a:xfrm>
        </p:spPr>
        <p:txBody>
          <a:bodyPr>
            <a:normAutofit/>
          </a:bodyPr>
          <a:lstStyle/>
          <a:p>
            <a:pPr marL="320040" indent="-320040" eaLnBrk="1" fontAlgn="auto" hangingPunct="1">
              <a:spcAft>
                <a:spcPts val="0"/>
              </a:spcAft>
              <a:buFontTx/>
              <a:buNone/>
              <a:defRPr/>
            </a:pPr>
            <a:r>
              <a:rPr lang="en-US" b="1" dirty="0" smtClean="0">
                <a:solidFill>
                  <a:schemeClr val="accent2">
                    <a:lumMod val="50000"/>
                  </a:schemeClr>
                </a:solidFill>
              </a:rPr>
              <a:t>Traditional View </a:t>
            </a:r>
            <a:endParaRPr lang="en-US" dirty="0" smtClean="0">
              <a:solidFill>
                <a:schemeClr val="accent2">
                  <a:lumMod val="50000"/>
                </a:schemeClr>
              </a:solidFill>
            </a:endParaRPr>
          </a:p>
          <a:p>
            <a:pPr marL="320040" indent="-320040" eaLnBrk="1" fontAlgn="auto" hangingPunct="1">
              <a:spcAft>
                <a:spcPts val="0"/>
              </a:spcAft>
              <a:buFontTx/>
              <a:buNone/>
              <a:defRPr/>
            </a:pPr>
            <a:r>
              <a:rPr lang="en-US" dirty="0" smtClean="0">
                <a:solidFill>
                  <a:schemeClr val="accent2">
                    <a:lumMod val="50000"/>
                  </a:schemeClr>
                </a:solidFill>
              </a:rPr>
              <a:t>	All conflict is harmful and must be avoided</a:t>
            </a:r>
          </a:p>
          <a:p>
            <a:pPr marL="320040" indent="-320040" eaLnBrk="1" fontAlgn="auto" hangingPunct="1">
              <a:spcAft>
                <a:spcPts val="0"/>
              </a:spcAft>
              <a:buFontTx/>
              <a:buNone/>
              <a:defRPr/>
            </a:pPr>
            <a:r>
              <a:rPr lang="en-US" b="1" dirty="0" err="1" smtClean="0">
                <a:solidFill>
                  <a:schemeClr val="accent2">
                    <a:lumMod val="50000"/>
                  </a:schemeClr>
                </a:solidFill>
              </a:rPr>
              <a:t>Interactionist</a:t>
            </a:r>
            <a:r>
              <a:rPr lang="en-US" b="1" dirty="0" smtClean="0">
                <a:solidFill>
                  <a:schemeClr val="accent2">
                    <a:lumMod val="50000"/>
                  </a:schemeClr>
                </a:solidFill>
              </a:rPr>
              <a:t> View </a:t>
            </a:r>
            <a:endParaRPr lang="en-US" dirty="0" smtClean="0">
              <a:solidFill>
                <a:schemeClr val="accent2">
                  <a:lumMod val="50000"/>
                </a:schemeClr>
              </a:solidFill>
            </a:endParaRPr>
          </a:p>
          <a:p>
            <a:pPr marL="320040" indent="-320040" eaLnBrk="1" fontAlgn="auto" hangingPunct="1">
              <a:spcAft>
                <a:spcPts val="0"/>
              </a:spcAft>
              <a:buFontTx/>
              <a:buNone/>
              <a:defRPr/>
            </a:pPr>
            <a:r>
              <a:rPr lang="en-US" dirty="0" smtClean="0">
                <a:solidFill>
                  <a:schemeClr val="accent2">
                    <a:lumMod val="50000"/>
                  </a:schemeClr>
                </a:solidFill>
              </a:rPr>
              <a:t>	Conflict is encouraged to prevent group from becoming stale</a:t>
            </a:r>
          </a:p>
          <a:p>
            <a:pPr marL="320040" indent="-320040" eaLnBrk="1" fontAlgn="auto" hangingPunct="1">
              <a:spcAft>
                <a:spcPts val="0"/>
              </a:spcAft>
              <a:buFontTx/>
              <a:buNone/>
              <a:defRPr/>
            </a:pPr>
            <a:r>
              <a:rPr lang="en-US" b="1" dirty="0" smtClean="0">
                <a:solidFill>
                  <a:schemeClr val="accent2">
                    <a:lumMod val="50000"/>
                  </a:schemeClr>
                </a:solidFill>
              </a:rPr>
              <a:t>Resolution Focused View</a:t>
            </a:r>
          </a:p>
          <a:p>
            <a:pPr marL="320040" indent="-320040" eaLnBrk="1" fontAlgn="auto" hangingPunct="1">
              <a:spcAft>
                <a:spcPts val="0"/>
              </a:spcAft>
              <a:buFontTx/>
              <a:buNone/>
              <a:defRPr/>
            </a:pPr>
            <a:r>
              <a:rPr lang="en-US" b="1" dirty="0" smtClean="0">
                <a:solidFill>
                  <a:schemeClr val="accent2">
                    <a:lumMod val="50000"/>
                  </a:schemeClr>
                </a:solidFill>
              </a:rPr>
              <a:t>  </a:t>
            </a:r>
            <a:r>
              <a:rPr lang="en-US" dirty="0" smtClean="0">
                <a:solidFill>
                  <a:schemeClr val="accent2">
                    <a:lumMod val="50000"/>
                  </a:schemeClr>
                </a:solidFill>
              </a:rPr>
              <a:t>   Conflict is inevitable but we should focus on productive conflict resolution</a:t>
            </a:r>
            <a:endParaRPr lang="en-US" b="1" dirty="0" smtClean="0">
              <a:solidFill>
                <a:schemeClr val="accent2">
                  <a:lumMod val="50000"/>
                </a:schemeClr>
              </a:solidFill>
            </a:endParaRP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a:xfrm>
            <a:off x="169863" y="165100"/>
            <a:ext cx="8751887" cy="1143000"/>
          </a:xfrm>
        </p:spPr>
        <p:txBody>
          <a:bodyPr/>
          <a:lstStyle/>
          <a:p>
            <a:pPr eaLnBrk="1" hangingPunct="1"/>
            <a:r>
              <a:rPr lang="en-US" smtClean="0"/>
              <a:t>Functional Vs. Dysfunctional Conflict</a:t>
            </a:r>
          </a:p>
        </p:txBody>
      </p:sp>
      <p:sp>
        <p:nvSpPr>
          <p:cNvPr id="7170" name="Rectangle 6"/>
          <p:cNvSpPr>
            <a:spLocks noGrp="1" noChangeArrowheads="1"/>
          </p:cNvSpPr>
          <p:nvPr>
            <p:ph type="sldNum" sz="quarter" idx="12"/>
          </p:nvPr>
        </p:nvSpPr>
        <p:spPr/>
        <p:txBody>
          <a:bodyPr>
            <a:normAutofit fontScale="85000" lnSpcReduction="20000"/>
          </a:bodyPr>
          <a:lstStyle/>
          <a:p>
            <a:pPr>
              <a:defRPr/>
            </a:pPr>
            <a:r>
              <a:rPr lang="en-US"/>
              <a:t>13-</a:t>
            </a:r>
            <a:fld id="{0FFE7716-1B97-4AA7-88ED-EF6DBA37295B}" type="slidenum">
              <a:rPr lang="en-US"/>
              <a:pPr>
                <a:defRPr/>
              </a:pPr>
              <a:t>6</a:t>
            </a:fld>
            <a:endParaRPr lang="en-US"/>
          </a:p>
        </p:txBody>
      </p:sp>
      <p:sp>
        <p:nvSpPr>
          <p:cNvPr id="7172" name="Rectangle 5"/>
          <p:cNvSpPr>
            <a:spLocks noGrp="1" noChangeArrowheads="1"/>
          </p:cNvSpPr>
          <p:nvPr>
            <p:ph sz="quarter" idx="1"/>
          </p:nvPr>
        </p:nvSpPr>
        <p:spPr>
          <a:xfrm>
            <a:off x="3224213" y="1600200"/>
            <a:ext cx="5538787" cy="45720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Functional: improves group performance</a:t>
            </a:r>
          </a:p>
          <a:p>
            <a:pPr marL="320040" indent="-320040" eaLnBrk="1" fontAlgn="auto" hangingPunct="1">
              <a:spcAft>
                <a:spcPts val="1800"/>
              </a:spcAft>
              <a:buFont typeface="Wingdings"/>
              <a:buChar char=""/>
              <a:defRPr/>
            </a:pPr>
            <a:r>
              <a:rPr lang="en-US" dirty="0" smtClean="0">
                <a:solidFill>
                  <a:schemeClr val="accent2">
                    <a:lumMod val="50000"/>
                  </a:schemeClr>
                </a:solidFill>
              </a:rPr>
              <a:t>Dysfunctional: hinders group performance</a:t>
            </a:r>
          </a:p>
          <a:p>
            <a:pPr marL="320040" indent="-320040" eaLnBrk="1" fontAlgn="auto" hangingPunct="1">
              <a:spcAft>
                <a:spcPts val="0"/>
              </a:spcAft>
              <a:buFont typeface="Wingdings"/>
              <a:buChar char=""/>
              <a:defRPr/>
            </a:pPr>
            <a:r>
              <a:rPr lang="en-US" dirty="0" smtClean="0">
                <a:solidFill>
                  <a:schemeClr val="accent2">
                    <a:lumMod val="50000"/>
                  </a:schemeClr>
                </a:solidFill>
              </a:rPr>
              <a:t>Assessing Focus of Conflict:</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Task – work content and goals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Relationship – interpersonal</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Process – how the work is done</a:t>
            </a:r>
          </a:p>
        </p:txBody>
      </p:sp>
      <p:pic>
        <p:nvPicPr>
          <p:cNvPr id="17415" name="Picture 7" descr="C:\Users\Bob Stretch\AppData\Local\Microsoft\Windows\Temporary Internet Files\Content.IE5\SEQ5QILQ\MPj04386550000[1].jpg"/>
          <p:cNvPicPr>
            <a:picLocks noChangeAspect="1" noChangeArrowheads="1"/>
          </p:cNvPicPr>
          <p:nvPr/>
        </p:nvPicPr>
        <p:blipFill>
          <a:blip r:embed="rId3"/>
          <a:srcRect l="17585" r="18221"/>
          <a:stretch>
            <a:fillRect/>
          </a:stretch>
        </p:blipFill>
        <p:spPr bwMode="auto">
          <a:xfrm>
            <a:off x="473075" y="1682750"/>
            <a:ext cx="2514600" cy="442595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itle 1"/>
          <p:cNvSpPr>
            <a:spLocks noGrp="1"/>
          </p:cNvSpPr>
          <p:nvPr>
            <p:ph type="title"/>
          </p:nvPr>
        </p:nvSpPr>
        <p:spPr>
          <a:xfrm>
            <a:off x="612775" y="228600"/>
            <a:ext cx="8153400" cy="990600"/>
          </a:xfrm>
        </p:spPr>
        <p:txBody>
          <a:bodyPr/>
          <a:lstStyle/>
          <a:p>
            <a:pPr eaLnBrk="1" hangingPunct="1"/>
            <a:r>
              <a:rPr lang="en-US" smtClean="0"/>
              <a:t>Desired Conflict Levels</a:t>
            </a:r>
          </a:p>
        </p:txBody>
      </p:sp>
      <p:sp>
        <p:nvSpPr>
          <p:cNvPr id="8194" name="Rectangle 6"/>
          <p:cNvSpPr>
            <a:spLocks noGrp="1" noChangeArrowheads="1"/>
          </p:cNvSpPr>
          <p:nvPr>
            <p:ph type="sldNum" sz="quarter" idx="12"/>
          </p:nvPr>
        </p:nvSpPr>
        <p:spPr/>
        <p:txBody>
          <a:bodyPr>
            <a:normAutofit fontScale="85000" lnSpcReduction="20000"/>
          </a:bodyPr>
          <a:lstStyle/>
          <a:p>
            <a:pPr>
              <a:defRPr/>
            </a:pPr>
            <a:r>
              <a:rPr lang="en-US"/>
              <a:t>13-</a:t>
            </a:r>
            <a:fld id="{23B669E3-5CF6-4B35-ABE8-E1C417E9865E}" type="slidenum">
              <a:rPr lang="en-US"/>
              <a:pPr>
                <a:defRPr/>
              </a:pPr>
              <a:t>7</a:t>
            </a:fld>
            <a:endParaRPr lang="en-US"/>
          </a:p>
        </p:txBody>
      </p:sp>
      <p:graphicFrame>
        <p:nvGraphicFramePr>
          <p:cNvPr id="5" name="Content Placeholder 4"/>
          <p:cNvGraphicFramePr>
            <a:graphicFrameLocks noGrp="1"/>
          </p:cNvGraphicFramePr>
          <p:nvPr>
            <p:ph sz="quarter" idx="1"/>
          </p:nvPr>
        </p:nvGraphicFramePr>
        <p:xfrm>
          <a:off x="381000" y="3505200"/>
          <a:ext cx="8347076" cy="2286000"/>
        </p:xfrm>
        <a:graphic>
          <a:graphicData uri="http://schemas.openxmlformats.org/drawingml/2006/table">
            <a:tbl>
              <a:tblPr firstRow="1" bandRow="1">
                <a:tableStyleId>{93296810-A885-4BE3-A3E7-6D5BEEA58F35}</a:tableStyleId>
              </a:tblPr>
              <a:tblGrid>
                <a:gridCol w="2086769"/>
                <a:gridCol w="2086769"/>
                <a:gridCol w="2086769"/>
                <a:gridCol w="2086769"/>
              </a:tblGrid>
              <a:tr h="370840">
                <a:tc rowSpan="2">
                  <a:txBody>
                    <a:bodyPr/>
                    <a:lstStyle/>
                    <a:p>
                      <a:pPr algn="ctr"/>
                      <a:r>
                        <a:rPr lang="en-US" sz="2400" dirty="0" smtClean="0">
                          <a:solidFill>
                            <a:schemeClr val="accent4">
                              <a:lumMod val="10000"/>
                            </a:schemeClr>
                          </a:solidFill>
                        </a:rPr>
                        <a:t>Source of Conflict</a:t>
                      </a:r>
                      <a:endParaRPr lang="en-US" sz="2400" dirty="0">
                        <a:solidFill>
                          <a:schemeClr val="accent4">
                            <a:lumMod val="10000"/>
                          </a:schemeClr>
                        </a:solidFill>
                      </a:endParaRPr>
                    </a:p>
                  </a:txBody>
                  <a:tcPr anchor="ctr">
                    <a:lnL w="38100" cap="flat" cmpd="sng" algn="ctr">
                      <a:solidFill>
                        <a:schemeClr val="accent2">
                          <a:lumMod val="75000"/>
                        </a:schemeClr>
                      </a:solidFill>
                      <a:prstDash val="solid"/>
                      <a:round/>
                      <a:headEnd type="none" w="med" len="med"/>
                      <a:tailEnd type="none" w="med" len="med"/>
                    </a:lnL>
                    <a:lnR w="12700" cmpd="sng">
                      <a:noFill/>
                    </a:lnR>
                    <a:lnT w="38100" cap="flat" cmpd="sng" algn="ctr">
                      <a:solidFill>
                        <a:schemeClr val="accent2">
                          <a:lumMod val="75000"/>
                        </a:schemeClr>
                      </a:solidFill>
                      <a:prstDash val="solid"/>
                      <a:round/>
                      <a:headEnd type="none" w="med" len="med"/>
                      <a:tailEnd type="none" w="med" len="med"/>
                    </a:lnT>
                    <a:noFill/>
                  </a:tcPr>
                </a:tc>
                <a:tc gridSpan="3">
                  <a:txBody>
                    <a:bodyPr/>
                    <a:lstStyle/>
                    <a:p>
                      <a:pPr algn="ctr"/>
                      <a:r>
                        <a:rPr lang="en-US" sz="2400" dirty="0" smtClean="0">
                          <a:solidFill>
                            <a:schemeClr val="accent4">
                              <a:lumMod val="10000"/>
                            </a:schemeClr>
                          </a:solidFill>
                        </a:rPr>
                        <a:t>Level of Conflict</a:t>
                      </a:r>
                      <a:endParaRPr lang="en-US" sz="2400" dirty="0">
                        <a:solidFill>
                          <a:schemeClr val="accent4">
                            <a:lumMod val="10000"/>
                          </a:schemeClr>
                        </a:solidFill>
                      </a:endParaRPr>
                    </a:p>
                  </a:txBody>
                  <a:tcPr anchor="ctr">
                    <a:lnL w="12700" cmpd="sng">
                      <a:noFill/>
                    </a:lnL>
                    <a:lnR w="38100"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noFill/>
                  </a:tcPr>
                </a:tc>
                <a:tc hMerge="1">
                  <a:txBody>
                    <a:bodyPr/>
                    <a:lstStyle/>
                    <a:p>
                      <a:endParaRPr lang="en-US" dirty="0"/>
                    </a:p>
                  </a:txBody>
                  <a:tcPr/>
                </a:tc>
                <a:tc hMerge="1">
                  <a:txBody>
                    <a:bodyPr/>
                    <a:lstStyle/>
                    <a:p>
                      <a:endParaRPr lang="en-US" dirty="0"/>
                    </a:p>
                  </a:txBody>
                  <a:tcPr/>
                </a:tc>
              </a:tr>
              <a:tr h="370840">
                <a:tc vMerge="1">
                  <a:txBody>
                    <a:bodyPr/>
                    <a:lstStyle/>
                    <a:p>
                      <a:pPr algn="ctr"/>
                      <a:endParaRPr lang="en-US" sz="2400" dirty="0"/>
                    </a:p>
                  </a:txBody>
                  <a:tcPr>
                    <a:noFill/>
                  </a:tcPr>
                </a:tc>
                <a:tc>
                  <a:txBody>
                    <a:bodyPr/>
                    <a:lstStyle/>
                    <a:p>
                      <a:pPr algn="ctr"/>
                      <a:r>
                        <a:rPr lang="en-US" sz="2400" dirty="0" smtClean="0"/>
                        <a:t>Low</a:t>
                      </a:r>
                      <a:endParaRPr lang="en-US" sz="2400" dirty="0"/>
                    </a:p>
                  </a:txBody>
                  <a:tcPr>
                    <a:solidFill>
                      <a:schemeClr val="accent6"/>
                    </a:solidFill>
                  </a:tcPr>
                </a:tc>
                <a:tc>
                  <a:txBody>
                    <a:bodyPr/>
                    <a:lstStyle/>
                    <a:p>
                      <a:pPr algn="ctr"/>
                      <a:r>
                        <a:rPr lang="en-US" sz="2400" dirty="0" smtClean="0"/>
                        <a:t>Moderate</a:t>
                      </a:r>
                      <a:endParaRPr lang="en-US" sz="2400" dirty="0"/>
                    </a:p>
                  </a:txBody>
                  <a:tcPr>
                    <a:solidFill>
                      <a:schemeClr val="accent6"/>
                    </a:solidFill>
                  </a:tcPr>
                </a:tc>
                <a:tc>
                  <a:txBody>
                    <a:bodyPr/>
                    <a:lstStyle/>
                    <a:p>
                      <a:pPr algn="ctr"/>
                      <a:r>
                        <a:rPr lang="en-US" sz="2400" dirty="0" smtClean="0"/>
                        <a:t>High</a:t>
                      </a:r>
                      <a:endParaRPr lang="en-US" sz="2400" dirty="0"/>
                    </a:p>
                  </a:txBody>
                  <a:tcPr>
                    <a:lnR w="38100" cap="flat" cmpd="sng" algn="ctr">
                      <a:solidFill>
                        <a:schemeClr val="accent2">
                          <a:lumMod val="75000"/>
                        </a:schemeClr>
                      </a:solidFill>
                      <a:prstDash val="solid"/>
                      <a:round/>
                      <a:headEnd type="none" w="med" len="med"/>
                      <a:tailEnd type="none" w="med" len="med"/>
                    </a:lnR>
                    <a:solidFill>
                      <a:schemeClr val="accent6"/>
                    </a:solidFill>
                  </a:tcPr>
                </a:tc>
              </a:tr>
              <a:tr h="370840">
                <a:tc>
                  <a:txBody>
                    <a:bodyPr/>
                    <a:lstStyle/>
                    <a:p>
                      <a:r>
                        <a:rPr lang="en-US" sz="2400" dirty="0" smtClean="0"/>
                        <a:t>Task</a:t>
                      </a:r>
                      <a:endParaRPr lang="en-US" sz="2400" dirty="0"/>
                    </a:p>
                  </a:txBody>
                  <a:tcPr>
                    <a:lnL w="38100" cap="flat" cmpd="sng" algn="ctr">
                      <a:solidFill>
                        <a:schemeClr val="accent2">
                          <a:lumMod val="75000"/>
                        </a:schemeClr>
                      </a:solidFill>
                      <a:prstDash val="solid"/>
                      <a:round/>
                      <a:headEnd type="none" w="med" len="med"/>
                      <a:tailEnd type="none" w="med" len="med"/>
                    </a:lnL>
                    <a:solidFill>
                      <a:schemeClr val="accent2"/>
                    </a:solidFill>
                  </a:tcPr>
                </a:tc>
                <a:tc gridSpan="2">
                  <a:txBody>
                    <a:bodyPr/>
                    <a:lstStyle/>
                    <a:p>
                      <a:pPr algn="ctr"/>
                      <a:r>
                        <a:rPr lang="en-US" sz="2400" dirty="0" smtClean="0"/>
                        <a:t>Functional</a:t>
                      </a:r>
                      <a:endParaRPr lang="en-US" sz="2400" dirty="0"/>
                    </a:p>
                  </a:txBody>
                  <a:tcPr>
                    <a:solidFill>
                      <a:schemeClr val="accent1">
                        <a:lumMod val="50000"/>
                      </a:schemeClr>
                    </a:solidFill>
                  </a:tcPr>
                </a:tc>
                <a:tc hMerge="1">
                  <a:txBody>
                    <a:bodyPr/>
                    <a:lstStyle/>
                    <a:p>
                      <a:endParaRPr lang="en-US" dirty="0"/>
                    </a:p>
                  </a:txBody>
                  <a:tcPr/>
                </a:tc>
                <a:tc>
                  <a:txBody>
                    <a:bodyPr/>
                    <a:lstStyle/>
                    <a:p>
                      <a:pPr algn="ctr"/>
                      <a:r>
                        <a:rPr lang="en-US" sz="2400" dirty="0" smtClean="0"/>
                        <a:t>Dysfunctional</a:t>
                      </a:r>
                      <a:endParaRPr lang="en-US" sz="2400" dirty="0"/>
                    </a:p>
                  </a:txBody>
                  <a:tcPr>
                    <a:lnR w="38100" cap="flat" cmpd="sng" algn="ctr">
                      <a:solidFill>
                        <a:schemeClr val="accent2">
                          <a:lumMod val="75000"/>
                        </a:schemeClr>
                      </a:solidFill>
                      <a:prstDash val="solid"/>
                      <a:round/>
                      <a:headEnd type="none" w="med" len="med"/>
                      <a:tailEnd type="none" w="med" len="med"/>
                    </a:lnR>
                    <a:solidFill>
                      <a:srgbClr val="C00000"/>
                    </a:solidFill>
                  </a:tcPr>
                </a:tc>
              </a:tr>
              <a:tr h="370840">
                <a:tc>
                  <a:txBody>
                    <a:bodyPr/>
                    <a:lstStyle/>
                    <a:p>
                      <a:r>
                        <a:rPr lang="en-US" sz="2400" dirty="0" smtClean="0"/>
                        <a:t>Relationship</a:t>
                      </a:r>
                      <a:endParaRPr lang="en-US" sz="2400" dirty="0"/>
                    </a:p>
                  </a:txBody>
                  <a:tcPr>
                    <a:lnL w="38100" cap="flat" cmpd="sng" algn="ctr">
                      <a:solidFill>
                        <a:schemeClr val="accent2">
                          <a:lumMod val="75000"/>
                        </a:schemeClr>
                      </a:solidFill>
                      <a:prstDash val="solid"/>
                      <a:round/>
                      <a:headEnd type="none" w="med" len="med"/>
                      <a:tailEnd type="none" w="med" len="med"/>
                    </a:lnL>
                    <a:solidFill>
                      <a:schemeClr val="accent2"/>
                    </a:solidFill>
                  </a:tcPr>
                </a:tc>
                <a:tc gridSpan="3">
                  <a:txBody>
                    <a:bodyPr/>
                    <a:lstStyle/>
                    <a:p>
                      <a:pPr algn="ctr"/>
                      <a:r>
                        <a:rPr lang="en-US" sz="2400" dirty="0" smtClean="0"/>
                        <a:t>Dysfunctional</a:t>
                      </a:r>
                      <a:endParaRPr lang="en-US" sz="2400" dirty="0"/>
                    </a:p>
                  </a:txBody>
                  <a:tcPr>
                    <a:lnR w="38100" cap="flat" cmpd="sng" algn="ctr">
                      <a:solidFill>
                        <a:schemeClr val="accent2">
                          <a:lumMod val="75000"/>
                        </a:schemeClr>
                      </a:solidFill>
                      <a:prstDash val="solid"/>
                      <a:round/>
                      <a:headEnd type="none" w="med" len="med"/>
                      <a:tailEnd type="none" w="med" len="med"/>
                    </a:lnR>
                    <a:solidFill>
                      <a:srgbClr val="C00000"/>
                    </a:solidFill>
                  </a:tcPr>
                </a:tc>
                <a:tc hMerge="1">
                  <a:txBody>
                    <a:bodyPr/>
                    <a:lstStyle/>
                    <a:p>
                      <a:endParaRPr lang="en-US" dirty="0"/>
                    </a:p>
                  </a:txBody>
                  <a:tcPr/>
                </a:tc>
                <a:tc hMerge="1">
                  <a:txBody>
                    <a:bodyPr/>
                    <a:lstStyle/>
                    <a:p>
                      <a:endParaRPr lang="en-US" dirty="0"/>
                    </a:p>
                  </a:txBody>
                  <a:tcPr/>
                </a:tc>
              </a:tr>
              <a:tr h="370840">
                <a:tc>
                  <a:txBody>
                    <a:bodyPr/>
                    <a:lstStyle/>
                    <a:p>
                      <a:r>
                        <a:rPr lang="en-US" sz="2400" dirty="0" smtClean="0"/>
                        <a:t>Process</a:t>
                      </a:r>
                      <a:endParaRPr lang="en-US" sz="2400" dirty="0"/>
                    </a:p>
                  </a:txBody>
                  <a:tcPr>
                    <a:lnL w="38100" cap="flat" cmpd="sng" algn="ctr">
                      <a:solidFill>
                        <a:schemeClr val="accent2">
                          <a:lumMod val="75000"/>
                        </a:schemeClr>
                      </a:solidFill>
                      <a:prstDash val="solid"/>
                      <a:round/>
                      <a:headEnd type="none" w="med" len="med"/>
                      <a:tailEnd type="none" w="med" len="med"/>
                    </a:lnL>
                    <a:lnB w="38100" cap="flat" cmpd="sng" algn="ctr">
                      <a:solidFill>
                        <a:schemeClr val="accent2">
                          <a:lumMod val="75000"/>
                        </a:schemeClr>
                      </a:solidFill>
                      <a:prstDash val="solid"/>
                      <a:round/>
                      <a:headEnd type="none" w="med" len="med"/>
                      <a:tailEnd type="none" w="med" len="med"/>
                    </a:lnB>
                    <a:solidFill>
                      <a:schemeClr val="accent2"/>
                    </a:solidFill>
                  </a:tcPr>
                </a:tc>
                <a:tc>
                  <a:txBody>
                    <a:bodyPr/>
                    <a:lstStyle/>
                    <a:p>
                      <a:pPr algn="ctr"/>
                      <a:r>
                        <a:rPr lang="en-US" sz="2400" dirty="0" smtClean="0"/>
                        <a:t>Functional</a:t>
                      </a:r>
                      <a:endParaRPr lang="en-US" sz="2400" dirty="0"/>
                    </a:p>
                  </a:txBody>
                  <a:tcPr>
                    <a:lnB w="38100" cap="flat" cmpd="sng" algn="ctr">
                      <a:solidFill>
                        <a:schemeClr val="accent2">
                          <a:lumMod val="75000"/>
                        </a:schemeClr>
                      </a:solidFill>
                      <a:prstDash val="solid"/>
                      <a:round/>
                      <a:headEnd type="none" w="med" len="med"/>
                      <a:tailEnd type="none" w="med" len="med"/>
                    </a:lnB>
                    <a:solidFill>
                      <a:schemeClr val="accent1">
                        <a:lumMod val="50000"/>
                      </a:schemeClr>
                    </a:solidFill>
                  </a:tcPr>
                </a:tc>
                <a:tc gridSpan="2">
                  <a:txBody>
                    <a:bodyPr/>
                    <a:lstStyle/>
                    <a:p>
                      <a:pPr algn="ctr"/>
                      <a:r>
                        <a:rPr lang="en-US" sz="2400" dirty="0" smtClean="0"/>
                        <a:t>Dysfunctional</a:t>
                      </a:r>
                      <a:endParaRPr lang="en-US" sz="2400" dirty="0"/>
                    </a:p>
                  </a:txBody>
                  <a:tcPr>
                    <a:lnR w="38100" cap="flat" cmpd="sng" algn="ctr">
                      <a:solidFill>
                        <a:schemeClr val="accent2">
                          <a:lumMod val="75000"/>
                        </a:schemeClr>
                      </a:solidFill>
                      <a:prstDash val="solid"/>
                      <a:round/>
                      <a:headEnd type="none" w="med" len="med"/>
                      <a:tailEnd type="none" w="med" len="med"/>
                    </a:lnR>
                    <a:lnB w="38100" cap="flat" cmpd="sng" algn="ctr">
                      <a:solidFill>
                        <a:schemeClr val="accent2">
                          <a:lumMod val="75000"/>
                        </a:schemeClr>
                      </a:solidFill>
                      <a:prstDash val="solid"/>
                      <a:round/>
                      <a:headEnd type="none" w="med" len="med"/>
                      <a:tailEnd type="none" w="med" len="med"/>
                    </a:lnB>
                    <a:solidFill>
                      <a:srgbClr val="C00000"/>
                    </a:solidFill>
                  </a:tcPr>
                </a:tc>
                <a:tc hMerge="1">
                  <a:txBody>
                    <a:bodyPr/>
                    <a:lstStyle/>
                    <a:p>
                      <a:endParaRPr lang="en-US" dirty="0"/>
                    </a:p>
                  </a:txBody>
                  <a:tcPr/>
                </a:tc>
              </a:tr>
            </a:tbl>
          </a:graphicData>
        </a:graphic>
      </p:graphicFrame>
      <p:pic>
        <p:nvPicPr>
          <p:cNvPr id="87042" name="Picture 2" descr="C:\Users\Bob Stretch\AppData\Local\Microsoft\Windows\Temporary Internet Files\Content.IE5\K0JS0KIR\MPj04307170000[1].jpg"/>
          <p:cNvPicPr>
            <a:picLocks noChangeAspect="1" noChangeArrowheads="1"/>
          </p:cNvPicPr>
          <p:nvPr/>
        </p:nvPicPr>
        <p:blipFill>
          <a:blip r:embed="rId3"/>
          <a:srcRect t="29094" r="9691" b="47473"/>
          <a:stretch>
            <a:fillRect/>
          </a:stretch>
        </p:blipFill>
        <p:spPr bwMode="auto">
          <a:xfrm>
            <a:off x="1611313" y="1608138"/>
            <a:ext cx="5943600" cy="16002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Rectangle 5"/>
          <p:cNvSpPr>
            <a:spLocks noGrp="1" noChangeArrowheads="1"/>
          </p:cNvSpPr>
          <p:nvPr>
            <p:ph type="title"/>
          </p:nvPr>
        </p:nvSpPr>
        <p:spPr/>
        <p:txBody>
          <a:bodyPr/>
          <a:lstStyle/>
          <a:p>
            <a:pPr eaLnBrk="1" hangingPunct="1"/>
            <a:r>
              <a:rPr lang="en-US" smtClean="0"/>
              <a:t>The Conflict Process</a:t>
            </a:r>
          </a:p>
        </p:txBody>
      </p:sp>
      <p:sp>
        <p:nvSpPr>
          <p:cNvPr id="9218" name="Rectangle 6"/>
          <p:cNvSpPr>
            <a:spLocks noGrp="1" noChangeArrowheads="1"/>
          </p:cNvSpPr>
          <p:nvPr>
            <p:ph type="sldNum" sz="quarter" idx="12"/>
          </p:nvPr>
        </p:nvSpPr>
        <p:spPr/>
        <p:txBody>
          <a:bodyPr>
            <a:normAutofit fontScale="85000" lnSpcReduction="20000"/>
          </a:bodyPr>
          <a:lstStyle/>
          <a:p>
            <a:pPr>
              <a:defRPr/>
            </a:pPr>
            <a:r>
              <a:rPr lang="en-US"/>
              <a:t>13-</a:t>
            </a:r>
            <a:fld id="{E27878BE-E1AD-4B81-B9DE-C74437EDA172}" type="slidenum">
              <a:rPr lang="en-US"/>
              <a:pPr>
                <a:defRPr/>
              </a:pPr>
              <a:t>8</a:t>
            </a:fld>
            <a:endParaRPr lang="en-US"/>
          </a:p>
        </p:txBody>
      </p:sp>
      <p:pic>
        <p:nvPicPr>
          <p:cNvPr id="23559" name="Picture 7"/>
          <p:cNvPicPr>
            <a:picLocks noChangeAspect="1" noChangeArrowheads="1"/>
          </p:cNvPicPr>
          <p:nvPr/>
        </p:nvPicPr>
        <p:blipFill>
          <a:blip r:embed="rId3"/>
          <a:srcRect/>
          <a:stretch>
            <a:fillRect/>
          </a:stretch>
        </p:blipFill>
        <p:spPr bwMode="auto">
          <a:xfrm>
            <a:off x="609600" y="1682750"/>
            <a:ext cx="7983538" cy="4221163"/>
          </a:xfrm>
          <a:prstGeom prst="rect">
            <a:avLst/>
          </a:prstGeom>
          <a:noFill/>
          <a:ln w="15875">
            <a:solidFill>
              <a:schemeClr val="accent4">
                <a:lumMod val="10000"/>
              </a:schemeClr>
            </a:solidFill>
            <a:miter lim="800000"/>
            <a:headEnd/>
            <a:tailEnd/>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4"/>
          <p:cNvSpPr>
            <a:spLocks noGrp="1" noChangeArrowheads="1"/>
          </p:cNvSpPr>
          <p:nvPr>
            <p:ph type="title"/>
          </p:nvPr>
        </p:nvSpPr>
        <p:spPr>
          <a:xfrm>
            <a:off x="612775" y="228600"/>
            <a:ext cx="8153400" cy="990600"/>
          </a:xfrm>
        </p:spPr>
        <p:txBody>
          <a:bodyPr/>
          <a:lstStyle/>
          <a:p>
            <a:pPr eaLnBrk="1" hangingPunct="1"/>
            <a:r>
              <a:rPr lang="en-US" smtClean="0"/>
              <a:t>Stage I: Potential Opposition </a:t>
            </a:r>
          </a:p>
        </p:txBody>
      </p:sp>
      <p:sp>
        <p:nvSpPr>
          <p:cNvPr id="10242" name="Rectangle 6"/>
          <p:cNvSpPr>
            <a:spLocks noGrp="1" noChangeArrowheads="1"/>
          </p:cNvSpPr>
          <p:nvPr>
            <p:ph type="sldNum" sz="quarter" idx="12"/>
          </p:nvPr>
        </p:nvSpPr>
        <p:spPr/>
        <p:txBody>
          <a:bodyPr>
            <a:normAutofit fontScale="85000" lnSpcReduction="20000"/>
          </a:bodyPr>
          <a:lstStyle/>
          <a:p>
            <a:pPr>
              <a:defRPr/>
            </a:pPr>
            <a:r>
              <a:rPr lang="en-US"/>
              <a:t>13-</a:t>
            </a:r>
            <a:fld id="{DC919C42-AC87-405E-9BCE-AB142959E7EA}" type="slidenum">
              <a:rPr lang="en-US"/>
              <a:pPr>
                <a:defRPr/>
              </a:pPr>
              <a:t>9</a:t>
            </a:fld>
            <a:endParaRPr lang="en-US"/>
          </a:p>
        </p:txBody>
      </p:sp>
      <p:sp>
        <p:nvSpPr>
          <p:cNvPr id="10244" name="Rectangle 5"/>
          <p:cNvSpPr>
            <a:spLocks noGrp="1" noChangeArrowheads="1"/>
          </p:cNvSpPr>
          <p:nvPr>
            <p:ph sz="quarter" idx="1"/>
          </p:nvPr>
        </p:nvSpPr>
        <p:spPr>
          <a:xfrm>
            <a:off x="381000" y="1447800"/>
            <a:ext cx="4630738" cy="5029200"/>
          </a:xfrm>
        </p:spPr>
        <p:txBody>
          <a:bodyPr>
            <a:normAutofit/>
          </a:bodyPr>
          <a:lstStyle/>
          <a:p>
            <a:pPr marL="320040" indent="-320040" eaLnBrk="1" fontAlgn="auto" hangingPunct="1">
              <a:spcAft>
                <a:spcPts val="0"/>
              </a:spcAft>
              <a:buFont typeface="Wingdings"/>
              <a:buChar char=""/>
              <a:defRPr/>
            </a:pPr>
            <a:r>
              <a:rPr lang="en-US" dirty="0" smtClean="0">
                <a:solidFill>
                  <a:schemeClr val="accent2">
                    <a:lumMod val="50000"/>
                  </a:schemeClr>
                </a:solidFill>
              </a:rPr>
              <a:t>Communication </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Barriers Exist</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Too Much or Too Little</a:t>
            </a:r>
            <a:endParaRPr lang="en-US" dirty="0" smtClean="0">
              <a:solidFill>
                <a:schemeClr val="accent2">
                  <a:lumMod val="50000"/>
                </a:schemeClr>
              </a:solidFill>
            </a:endParaRPr>
          </a:p>
          <a:p>
            <a:pPr marL="320040" indent="-320040" eaLnBrk="1" fontAlgn="auto" hangingPunct="1">
              <a:spcAft>
                <a:spcPts val="0"/>
              </a:spcAft>
              <a:buFont typeface="Wingdings"/>
              <a:buChar char=""/>
              <a:defRPr/>
            </a:pPr>
            <a:r>
              <a:rPr lang="en-US" dirty="0" smtClean="0">
                <a:solidFill>
                  <a:schemeClr val="accent2">
                    <a:lumMod val="50000"/>
                  </a:schemeClr>
                </a:solidFill>
              </a:rPr>
              <a:t>Structure</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Group Size, Age, Diversity </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Organizational Rewards, Goals, Group Dependency</a:t>
            </a:r>
          </a:p>
          <a:p>
            <a:pPr marL="320040" indent="-320040" eaLnBrk="1" fontAlgn="auto" hangingPunct="1">
              <a:spcAft>
                <a:spcPts val="0"/>
              </a:spcAft>
              <a:buFont typeface="Wingdings"/>
              <a:buChar char=""/>
              <a:defRPr/>
            </a:pPr>
            <a:r>
              <a:rPr lang="en-US" dirty="0" smtClean="0">
                <a:solidFill>
                  <a:schemeClr val="accent2">
                    <a:lumMod val="50000"/>
                  </a:schemeClr>
                </a:solidFill>
              </a:rPr>
              <a:t>Personal Variables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Personality Types</a:t>
            </a:r>
          </a:p>
          <a:p>
            <a:pPr marL="640080" lvl="1" indent="-274320" eaLnBrk="1" fontAlgn="auto" hangingPunct="1">
              <a:spcAft>
                <a:spcPts val="0"/>
              </a:spcAft>
              <a:buFont typeface="Wingdings 2"/>
              <a:buChar char=""/>
              <a:defRPr/>
            </a:pPr>
            <a:r>
              <a:rPr lang="en-US" sz="2400" dirty="0" smtClean="0">
                <a:solidFill>
                  <a:schemeClr val="accent2">
                    <a:lumMod val="50000"/>
                  </a:schemeClr>
                </a:solidFill>
              </a:rPr>
              <a:t>Emotionality</a:t>
            </a:r>
          </a:p>
        </p:txBody>
      </p:sp>
      <p:pic>
        <p:nvPicPr>
          <p:cNvPr id="24582" name="Picture 6" descr="MPj04093940000[1]"/>
          <p:cNvPicPr>
            <a:picLocks noChangeAspect="1" noChangeArrowheads="1"/>
          </p:cNvPicPr>
          <p:nvPr/>
        </p:nvPicPr>
        <p:blipFill>
          <a:blip r:embed="rId3"/>
          <a:srcRect l="30016" r="4411"/>
          <a:stretch>
            <a:fillRect/>
          </a:stretch>
        </p:blipFill>
        <p:spPr bwMode="auto">
          <a:xfrm>
            <a:off x="5099050" y="1676400"/>
            <a:ext cx="3670300" cy="4038600"/>
          </a:xfrm>
          <a:prstGeom prst="rect">
            <a:avLst/>
          </a:prstGeom>
          <a:noFill/>
          <a:ln w="15875">
            <a:solidFill>
              <a:schemeClr val="accent4">
                <a:lumMod val="10000"/>
              </a:schemeClr>
            </a:solidFill>
          </a:ln>
          <a:effectLst>
            <a:outerShdw blurRad="50800" dist="76200" dir="8100000" algn="tr" rotWithShape="0">
              <a:prstClr val="black">
                <a:alpha val="40000"/>
              </a:prstClr>
            </a:outerShdw>
          </a:effectLst>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1031</TotalTime>
  <Words>2268</Words>
  <Application>Microsoft Macintosh PowerPoint</Application>
  <PresentationFormat>On-screen Show (4:3)</PresentationFormat>
  <Paragraphs>244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PowerPoint Presentation</vt:lpstr>
      <vt:lpstr>PowerPoint Presentation</vt:lpstr>
      <vt:lpstr>After studying this chapter, you should be able to:</vt:lpstr>
      <vt:lpstr>Conflict Defined</vt:lpstr>
      <vt:lpstr>Transitions in Conflict Thought</vt:lpstr>
      <vt:lpstr>Functional Vs. Dysfunctional Conflict</vt:lpstr>
      <vt:lpstr>Desired Conflict Levels</vt:lpstr>
      <vt:lpstr>The Conflict Process</vt:lpstr>
      <vt:lpstr>Stage I: Potential Opposition </vt:lpstr>
      <vt:lpstr>Stage II: Cognition and Personalization </vt:lpstr>
      <vt:lpstr>Stage III: Intentions </vt:lpstr>
      <vt:lpstr>Stage IV: Behavior</vt:lpstr>
      <vt:lpstr>Stage V: Outcomes </vt:lpstr>
      <vt:lpstr>Creating Functional Conflict</vt:lpstr>
      <vt:lpstr>Negotiation</vt:lpstr>
      <vt:lpstr>Bargaining Strategies</vt:lpstr>
      <vt:lpstr>Distributive Bargaining Zones</vt:lpstr>
      <vt:lpstr>Necessary Conditions for Integrative Bargaining</vt:lpstr>
      <vt:lpstr>The Negotiation Process</vt:lpstr>
      <vt:lpstr>Individual Differences in Negotiation </vt:lpstr>
      <vt:lpstr>Global Implications</vt:lpstr>
      <vt:lpstr>Implications for Managers: Managing Conflict</vt:lpstr>
      <vt:lpstr>Implications for Managers: Improving Negotiation Skills</vt:lpstr>
      <vt:lpstr>Keep in Mind…</vt:lpstr>
      <vt:lpstr>Summary</vt:lpstr>
    </vt:vector>
  </TitlesOfParts>
  <Company>MTC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Robbins &amp; Judge Essentials of Organizational Behavior 10e</dc:title>
  <dc:subject>13: Conflict and Negotiation</dc:subject>
  <dc:creator>Bob Stretch</dc:creator>
  <cp:lastModifiedBy>Erlan Bakiev</cp:lastModifiedBy>
  <cp:revision>83</cp:revision>
  <dcterms:created xsi:type="dcterms:W3CDTF">2004-01-27T19:28:35Z</dcterms:created>
  <dcterms:modified xsi:type="dcterms:W3CDTF">2013-01-02T13:49:09Z</dcterms:modified>
  <cp:category>Basic PowerPoints</cp:category>
</cp:coreProperties>
</file>